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92" r:id="rId5"/>
    <p:sldId id="293" r:id="rId6"/>
    <p:sldId id="294" r:id="rId7"/>
    <p:sldId id="261" r:id="rId8"/>
    <p:sldId id="295" r:id="rId9"/>
    <p:sldId id="296" r:id="rId10"/>
    <p:sldId id="262" r:id="rId11"/>
    <p:sldId id="297" r:id="rId12"/>
    <p:sldId id="263" r:id="rId13"/>
    <p:sldId id="298" r:id="rId14"/>
    <p:sldId id="299"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7" autoAdjust="0"/>
    <p:restoredTop sz="94660"/>
  </p:normalViewPr>
  <p:slideViewPr>
    <p:cSldViewPr snapToGrid="0">
      <p:cViewPr varScale="1">
        <p:scale>
          <a:sx n="61" d="100"/>
          <a:sy n="61" d="100"/>
        </p:scale>
        <p:origin x="62" y="3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817411-FCAE-4088-A683-430D3385A847}"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71FC9-4A19-4B81-AF49-D6C02934AD49}" type="slidenum">
              <a:rPr lang="en-US" smtClean="0"/>
              <a:t>‹#›</a:t>
            </a:fld>
            <a:endParaRPr lang="en-US"/>
          </a:p>
        </p:txBody>
      </p:sp>
    </p:spTree>
    <p:extLst>
      <p:ext uri="{BB962C8B-B14F-4D97-AF65-F5344CB8AC3E}">
        <p14:creationId xmlns:p14="http://schemas.microsoft.com/office/powerpoint/2010/main" val="1166925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4</a:t>
            </a:fld>
            <a:endParaRPr lang="en-US"/>
          </a:p>
        </p:txBody>
      </p:sp>
    </p:spTree>
    <p:extLst>
      <p:ext uri="{BB962C8B-B14F-4D97-AF65-F5344CB8AC3E}">
        <p14:creationId xmlns:p14="http://schemas.microsoft.com/office/powerpoint/2010/main" val="2005966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13</a:t>
            </a:fld>
            <a:endParaRPr lang="en-US"/>
          </a:p>
        </p:txBody>
      </p:sp>
    </p:spTree>
    <p:extLst>
      <p:ext uri="{BB962C8B-B14F-4D97-AF65-F5344CB8AC3E}">
        <p14:creationId xmlns:p14="http://schemas.microsoft.com/office/powerpoint/2010/main" val="5777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14</a:t>
            </a:fld>
            <a:endParaRPr lang="en-US"/>
          </a:p>
        </p:txBody>
      </p:sp>
    </p:spTree>
    <p:extLst>
      <p:ext uri="{BB962C8B-B14F-4D97-AF65-F5344CB8AC3E}">
        <p14:creationId xmlns:p14="http://schemas.microsoft.com/office/powerpoint/2010/main" val="3569639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066800" y="685800"/>
            <a:ext cx="4572000" cy="3429000"/>
          </a:xfrm>
          <a:ln/>
        </p:spPr>
      </p:sp>
      <p:sp>
        <p:nvSpPr>
          <p:cNvPr id="41987" name="Rectangle 3"/>
          <p:cNvSpPr>
            <a:spLocks noGrp="1" noChangeArrowheads="1"/>
          </p:cNvSpPr>
          <p:nvPr>
            <p:ph type="body" idx="1"/>
          </p:nvPr>
        </p:nvSpPr>
        <p:spPr>
          <a:xfrm>
            <a:off x="914400" y="4343400"/>
            <a:ext cx="5130800" cy="4384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buFontTx/>
              <a:buNone/>
            </a:pPr>
            <a:r>
              <a:rPr lang="en-US" altLang="en-US" sz="1100" b="1" dirty="0">
                <a:latin typeface="Arial" panose="020B0604020202020204" pitchFamily="34" charset="0"/>
                <a:ea typeface="ＭＳ Ｐゴシック" pitchFamily="34" charset="-128"/>
                <a:cs typeface="Arial" panose="020B0604020202020204" pitchFamily="34" charset="0"/>
              </a:rPr>
              <a:t>II. Comparing Freedom Struggles</a:t>
            </a:r>
          </a:p>
          <a:p>
            <a:pPr eaLnBrk="1" hangingPunct="1">
              <a:buFontTx/>
              <a:buNone/>
            </a:pPr>
            <a:endParaRPr lang="en-US" altLang="en-US" sz="1100" b="1" dirty="0">
              <a:latin typeface="Arial" panose="020B0604020202020204" pitchFamily="34" charset="0"/>
              <a:ea typeface="ＭＳ Ｐゴシック" pitchFamily="34" charset="-128"/>
              <a:cs typeface="Arial" panose="020B0604020202020204" pitchFamily="34" charset="0"/>
            </a:endParaRPr>
          </a:p>
          <a:p>
            <a:pPr marL="228600" indent="-228600" eaLnBrk="1" hangingPunct="1">
              <a:buFontTx/>
              <a:buAutoNum type="alphaUcPeriod"/>
            </a:pPr>
            <a:r>
              <a:rPr lang="en-US" altLang="en-US" sz="1100" b="1" dirty="0">
                <a:latin typeface="Arial" panose="020B0604020202020204" pitchFamily="34" charset="0"/>
                <a:ea typeface="ＭＳ Ｐゴシック" pitchFamily="34" charset="-128"/>
                <a:cs typeface="Arial" panose="020B0604020202020204" pitchFamily="34" charset="0"/>
              </a:rPr>
              <a:t>The Case of India: Ending British Rule</a:t>
            </a:r>
          </a:p>
          <a:p>
            <a:pPr marL="228600" indent="-228600" eaLnBrk="1" hangingPunct="1">
              <a:buFontTx/>
              <a:buAutoNum type="arabicPeriod"/>
            </a:pPr>
            <a:r>
              <a:rPr lang="en-US" sz="1100" kern="1200" dirty="0">
                <a:solidFill>
                  <a:schemeClr val="tx1"/>
                </a:solidFill>
                <a:effectLst/>
                <a:latin typeface="Arial" panose="020B0604020202020204" pitchFamily="34" charset="0"/>
                <a:cs typeface="Arial" panose="020B0604020202020204" pitchFamily="34" charset="0"/>
              </a:rPr>
              <a:t>The role of Mohandas Gandhi (1869–1948): had studied law in England but wasn’t a very successful lawyer,</a:t>
            </a:r>
            <a:r>
              <a:rPr lang="en-US" sz="1100" kern="1200" baseline="0" dirty="0">
                <a:solidFill>
                  <a:schemeClr val="tx1"/>
                </a:solidFill>
                <a:effectLst/>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cs typeface="Arial" panose="020B0604020202020204" pitchFamily="34" charset="0"/>
              </a:rPr>
              <a:t>in 1893, took a job in South Africa, developed the political philosophy of </a:t>
            </a:r>
            <a:r>
              <a:rPr lang="en-US" sz="1100" kern="1200" dirty="0" err="1">
                <a:solidFill>
                  <a:schemeClr val="tx1"/>
                </a:solidFill>
                <a:effectLst/>
                <a:latin typeface="Arial" panose="020B0604020202020204" pitchFamily="34" charset="0"/>
                <a:cs typeface="Arial" panose="020B0604020202020204" pitchFamily="34" charset="0"/>
              </a:rPr>
              <a:t>satyagraha</a:t>
            </a:r>
            <a:r>
              <a:rPr lang="en-US" sz="1100" kern="1200" dirty="0">
                <a:solidFill>
                  <a:schemeClr val="tx1"/>
                </a:solidFill>
                <a:effectLst/>
                <a:latin typeface="Arial" panose="020B0604020202020204" pitchFamily="34" charset="0"/>
                <a:cs typeface="Arial" panose="020B0604020202020204" pitchFamily="34" charset="0"/>
              </a:rPr>
              <a:t> (“truth force”),</a:t>
            </a:r>
            <a:r>
              <a:rPr lang="en-US" sz="1100" kern="1200" baseline="0" dirty="0">
                <a:solidFill>
                  <a:schemeClr val="tx1"/>
                </a:solidFill>
                <a:effectLst/>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cs typeface="Arial" panose="020B0604020202020204" pitchFamily="34" charset="0"/>
              </a:rPr>
              <a:t>back in India, Gandhi became a leader of the INC, attacked not just colonial rule but also mistreatment of India’s untouchables and the evils of modernization.</a:t>
            </a:r>
          </a:p>
          <a:p>
            <a:pPr marL="228600" indent="-228600" eaLnBrk="1" hangingPunct="1">
              <a:buFontTx/>
              <a:buAutoNum type="arabicPeriod"/>
            </a:pPr>
            <a:r>
              <a:rPr lang="en-US" sz="1100" kern="1200" dirty="0">
                <a:solidFill>
                  <a:schemeClr val="tx1"/>
                </a:solidFill>
                <a:effectLst/>
                <a:latin typeface="Arial" panose="020B0604020202020204" pitchFamily="34" charset="0"/>
                <a:cs typeface="Arial" panose="020B0604020202020204" pitchFamily="34" charset="0"/>
              </a:rPr>
              <a:t>Gandhi embraced efforts to mobilize women:</a:t>
            </a:r>
            <a:r>
              <a:rPr lang="en-US" sz="1100" kern="1200" baseline="0" dirty="0">
                <a:solidFill>
                  <a:schemeClr val="tx1"/>
                </a:solidFill>
                <a:effectLst/>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cs typeface="Arial" panose="020B0604020202020204" pitchFamily="34" charset="0"/>
              </a:rPr>
              <a:t>asserting spiritual and mental equality of women and men,</a:t>
            </a:r>
            <a:r>
              <a:rPr lang="en-US" sz="1100" kern="1200" baseline="0" dirty="0">
                <a:solidFill>
                  <a:schemeClr val="tx1"/>
                </a:solidFill>
                <a:effectLst/>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cs typeface="Arial" panose="020B0604020202020204" pitchFamily="34" charset="0"/>
              </a:rPr>
              <a:t>without breaking with older Indian conceptions of gender roles.</a:t>
            </a:r>
          </a:p>
          <a:p>
            <a:pPr marL="228600" indent="-228600" eaLnBrk="1" hangingPunct="1">
              <a:buFontTx/>
              <a:buAutoNum type="arabicPeriod"/>
            </a:pPr>
            <a:r>
              <a:rPr lang="en-US" sz="1100" kern="1200" dirty="0">
                <a:solidFill>
                  <a:schemeClr val="tx1"/>
                </a:solidFill>
                <a:effectLst/>
                <a:latin typeface="Arial" panose="020B0604020202020204" pitchFamily="34" charset="0"/>
                <a:cs typeface="Arial" panose="020B0604020202020204" pitchFamily="34" charset="0"/>
              </a:rPr>
              <a:t>Not everyone agreed with Gandhi:</a:t>
            </a:r>
            <a:r>
              <a:rPr lang="en-US" sz="1100" kern="1200" baseline="0" dirty="0">
                <a:solidFill>
                  <a:schemeClr val="tx1"/>
                </a:solidFill>
                <a:effectLst/>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cs typeface="Arial" panose="020B0604020202020204" pitchFamily="34" charset="0"/>
              </a:rPr>
              <a:t>Jawaharlal Nehru embraced science, technology, and industry as future for India, others rejected nonviolence,</a:t>
            </a:r>
            <a:r>
              <a:rPr lang="en-US" sz="1100" kern="1200" baseline="0" dirty="0">
                <a:solidFill>
                  <a:schemeClr val="tx1"/>
                </a:solidFill>
                <a:effectLst/>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cs typeface="Arial" panose="020B0604020202020204" pitchFamily="34" charset="0"/>
              </a:rPr>
              <a:t>especially important was a growing Muslim/Hindu divide</a:t>
            </a:r>
            <a:r>
              <a:rPr lang="en-US" sz="1100" kern="1200" baseline="0" dirty="0">
                <a:solidFill>
                  <a:schemeClr val="tx1"/>
                </a:solidFill>
                <a:effectLst/>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cs typeface="Arial" panose="020B0604020202020204" pitchFamily="34" charset="0"/>
              </a:rPr>
              <a:t>1906: creation of an All-India Muslim League, some Hindu politicians defined the nationalist struggle in religious terms,</a:t>
            </a:r>
            <a:r>
              <a:rPr lang="en-US" sz="1100" kern="1200" baseline="0" dirty="0">
                <a:solidFill>
                  <a:schemeClr val="tx1"/>
                </a:solidFill>
                <a:effectLst/>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cs typeface="Arial" panose="020B0604020202020204" pitchFamily="34" charset="0"/>
              </a:rPr>
              <a:t>Muhammad Ali Jinnah, head of the Muslim League, argued that regions of India with a Muslim majority should be a separate state (Pakistan, the land of the pure).</a:t>
            </a:r>
          </a:p>
          <a:p>
            <a:pPr marL="228600" indent="-228600" eaLnBrk="1" hangingPunct="1">
              <a:buFontTx/>
              <a:buAutoNum type="arabicPeriod"/>
            </a:pPr>
            <a:r>
              <a:rPr lang="en-US" sz="1100" kern="1200" dirty="0">
                <a:solidFill>
                  <a:schemeClr val="tx1"/>
                </a:solidFill>
                <a:effectLst/>
                <a:latin typeface="Arial" panose="020B0604020202020204" pitchFamily="34" charset="0"/>
                <a:cs typeface="Arial" panose="020B0604020202020204" pitchFamily="34" charset="0"/>
              </a:rPr>
              <a:t>Independence in 1947 created two countries:</a:t>
            </a:r>
            <a:r>
              <a:rPr lang="en-US" sz="1100" kern="1200" baseline="0" dirty="0">
                <a:solidFill>
                  <a:schemeClr val="tx1"/>
                </a:solidFill>
                <a:effectLst/>
                <a:latin typeface="Arial" panose="020B0604020202020204" pitchFamily="34" charset="0"/>
                <a:cs typeface="Arial" panose="020B0604020202020204" pitchFamily="34" charset="0"/>
              </a:rPr>
              <a:t> P</a:t>
            </a:r>
            <a:r>
              <a:rPr lang="en-US" sz="1100" kern="1200" dirty="0">
                <a:solidFill>
                  <a:schemeClr val="tx1"/>
                </a:solidFill>
                <a:effectLst/>
                <a:latin typeface="Arial" panose="020B0604020202020204" pitchFamily="34" charset="0"/>
                <a:cs typeface="Arial" panose="020B0604020202020204" pitchFamily="34" charset="0"/>
              </a:rPr>
              <a:t>akistan (Muslim, divided into two wings 1,000 miles apart),</a:t>
            </a:r>
            <a:r>
              <a:rPr lang="en-US" sz="1100" kern="1200" baseline="0" dirty="0">
                <a:solidFill>
                  <a:schemeClr val="tx1"/>
                </a:solidFill>
                <a:effectLst/>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cs typeface="Arial" panose="020B0604020202020204" pitchFamily="34" charset="0"/>
              </a:rPr>
              <a:t>India (secular but mostly Hindu), process was accompanied by massive violence; some 1 million died, 12 million refugees relocated.</a:t>
            </a:r>
          </a:p>
          <a:p>
            <a:pPr marL="228600" indent="-228600" eaLnBrk="1" hangingPunct="1">
              <a:buFontTx/>
              <a:buAutoNum type="arabicPeriod"/>
            </a:pPr>
            <a:r>
              <a:rPr lang="en-US" sz="1100" kern="1200" dirty="0">
                <a:solidFill>
                  <a:schemeClr val="tx1"/>
                </a:solidFill>
                <a:effectLst/>
                <a:latin typeface="Arial" panose="020B0604020202020204" pitchFamily="34" charset="0"/>
                <a:cs typeface="Arial" panose="020B0604020202020204" pitchFamily="34" charset="0"/>
              </a:rPr>
              <a:t>1948: a Hindu extremist assassinated Gandhi</a:t>
            </a:r>
            <a:r>
              <a:rPr lang="en-US" sz="1100" b="1" kern="1200" dirty="0">
                <a:solidFill>
                  <a:schemeClr val="tx1"/>
                </a:solidFill>
                <a:effectLst/>
                <a:latin typeface="Arial" panose="020B0604020202020204" pitchFamily="34" charset="0"/>
                <a:ea typeface="ＭＳ Ｐゴシック" pitchFamily="34" charset="-128"/>
                <a:cs typeface="Arial" panose="020B0604020202020204" pitchFamily="34" charset="0"/>
              </a:rPr>
              <a:t>.</a:t>
            </a:r>
            <a:endParaRPr lang="en-US" sz="1100" kern="12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4398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066800" y="685800"/>
            <a:ext cx="4572000" cy="3429000"/>
          </a:xfrm>
          <a:ln/>
        </p:spPr>
      </p:sp>
      <p:sp>
        <p:nvSpPr>
          <p:cNvPr id="41987" name="Rectangle 3"/>
          <p:cNvSpPr>
            <a:spLocks noGrp="1" noChangeArrowheads="1"/>
          </p:cNvSpPr>
          <p:nvPr>
            <p:ph type="body" idx="1"/>
          </p:nvPr>
        </p:nvSpPr>
        <p:spPr>
          <a:xfrm>
            <a:off x="914400" y="4343400"/>
            <a:ext cx="5130800" cy="4384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buFontTx/>
              <a:buNone/>
            </a:pPr>
            <a:r>
              <a:rPr lang="en-US" altLang="en-US" sz="1100" b="1" dirty="0">
                <a:latin typeface="Arial" panose="020B0604020202020204" pitchFamily="34" charset="0"/>
                <a:ea typeface="ＭＳ Ｐゴシック" pitchFamily="34" charset="-128"/>
                <a:cs typeface="Arial" panose="020B0604020202020204" pitchFamily="34" charset="0"/>
              </a:rPr>
              <a:t>II. Comparing Freedom Struggles</a:t>
            </a:r>
          </a:p>
          <a:p>
            <a:pPr eaLnBrk="1" hangingPunct="1">
              <a:buFontTx/>
              <a:buNone/>
            </a:pPr>
            <a:endParaRPr lang="en-US" altLang="en-US" sz="1100" b="1" dirty="0">
              <a:latin typeface="Arial" panose="020B0604020202020204" pitchFamily="34" charset="0"/>
              <a:ea typeface="ＭＳ Ｐゴシック" pitchFamily="34" charset="-128"/>
              <a:cs typeface="Arial" panose="020B0604020202020204" pitchFamily="34" charset="0"/>
            </a:endParaRPr>
          </a:p>
          <a:p>
            <a:pPr marL="228600" indent="-228600" eaLnBrk="1" hangingPunct="1">
              <a:buFontTx/>
              <a:buAutoNum type="alphaUcPeriod"/>
            </a:pPr>
            <a:r>
              <a:rPr lang="en-US" altLang="en-US" sz="1100" b="1" dirty="0">
                <a:latin typeface="Arial" panose="020B0604020202020204" pitchFamily="34" charset="0"/>
                <a:ea typeface="ＭＳ Ｐゴシック" pitchFamily="34" charset="-128"/>
                <a:cs typeface="Arial" panose="020B0604020202020204" pitchFamily="34" charset="0"/>
              </a:rPr>
              <a:t>The Case of India: Ending British Rule</a:t>
            </a:r>
          </a:p>
          <a:p>
            <a:pPr marL="228600" indent="-228600" eaLnBrk="1" hangingPunct="1">
              <a:buFontTx/>
              <a:buAutoNum type="arabicPeriod"/>
            </a:pPr>
            <a:r>
              <a:rPr lang="en-US" sz="1100" kern="1200" dirty="0">
                <a:solidFill>
                  <a:schemeClr val="tx1"/>
                </a:solidFill>
                <a:effectLst/>
                <a:latin typeface="Arial" panose="020B0604020202020204" pitchFamily="34" charset="0"/>
                <a:cs typeface="Arial" panose="020B0604020202020204" pitchFamily="34" charset="0"/>
              </a:rPr>
              <a:t>The role of Mohandas Gandhi (1869–1948): had studied law in England but wasn’t a very successful lawyer,</a:t>
            </a:r>
            <a:r>
              <a:rPr lang="en-US" sz="1100" kern="1200" baseline="0" dirty="0">
                <a:solidFill>
                  <a:schemeClr val="tx1"/>
                </a:solidFill>
                <a:effectLst/>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cs typeface="Arial" panose="020B0604020202020204" pitchFamily="34" charset="0"/>
              </a:rPr>
              <a:t>in 1893, took a job in South Africa, developed the political philosophy of </a:t>
            </a:r>
            <a:r>
              <a:rPr lang="en-US" sz="1100" kern="1200" dirty="0" err="1">
                <a:solidFill>
                  <a:schemeClr val="tx1"/>
                </a:solidFill>
                <a:effectLst/>
                <a:latin typeface="Arial" panose="020B0604020202020204" pitchFamily="34" charset="0"/>
                <a:cs typeface="Arial" panose="020B0604020202020204" pitchFamily="34" charset="0"/>
              </a:rPr>
              <a:t>satyagraha</a:t>
            </a:r>
            <a:r>
              <a:rPr lang="en-US" sz="1100" kern="1200" dirty="0">
                <a:solidFill>
                  <a:schemeClr val="tx1"/>
                </a:solidFill>
                <a:effectLst/>
                <a:latin typeface="Arial" panose="020B0604020202020204" pitchFamily="34" charset="0"/>
                <a:cs typeface="Arial" panose="020B0604020202020204" pitchFamily="34" charset="0"/>
              </a:rPr>
              <a:t> (“truth force”),</a:t>
            </a:r>
            <a:r>
              <a:rPr lang="en-US" sz="1100" kern="1200" baseline="0" dirty="0">
                <a:solidFill>
                  <a:schemeClr val="tx1"/>
                </a:solidFill>
                <a:effectLst/>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cs typeface="Arial" panose="020B0604020202020204" pitchFamily="34" charset="0"/>
              </a:rPr>
              <a:t>back in India, Gandhi became a leader of the INC, attacked not just colonial rule but also mistreatment of India’s untouchables and the evils of modernization.</a:t>
            </a:r>
          </a:p>
          <a:p>
            <a:pPr marL="228600" indent="-228600" eaLnBrk="1" hangingPunct="1">
              <a:buFontTx/>
              <a:buAutoNum type="arabicPeriod"/>
            </a:pPr>
            <a:r>
              <a:rPr lang="en-US" sz="1100" kern="1200" dirty="0">
                <a:solidFill>
                  <a:schemeClr val="tx1"/>
                </a:solidFill>
                <a:effectLst/>
                <a:latin typeface="Arial" panose="020B0604020202020204" pitchFamily="34" charset="0"/>
                <a:cs typeface="Arial" panose="020B0604020202020204" pitchFamily="34" charset="0"/>
              </a:rPr>
              <a:t>Gandhi embraced efforts to mobilize women:</a:t>
            </a:r>
            <a:r>
              <a:rPr lang="en-US" sz="1100" kern="1200" baseline="0" dirty="0">
                <a:solidFill>
                  <a:schemeClr val="tx1"/>
                </a:solidFill>
                <a:effectLst/>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cs typeface="Arial" panose="020B0604020202020204" pitchFamily="34" charset="0"/>
              </a:rPr>
              <a:t>asserting spiritual and mental equality of women and men,</a:t>
            </a:r>
            <a:r>
              <a:rPr lang="en-US" sz="1100" kern="1200" baseline="0" dirty="0">
                <a:solidFill>
                  <a:schemeClr val="tx1"/>
                </a:solidFill>
                <a:effectLst/>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cs typeface="Arial" panose="020B0604020202020204" pitchFamily="34" charset="0"/>
              </a:rPr>
              <a:t>without breaking with older Indian conceptions of gender roles.</a:t>
            </a:r>
          </a:p>
          <a:p>
            <a:pPr marL="228600" indent="-228600" eaLnBrk="1" hangingPunct="1">
              <a:buFontTx/>
              <a:buAutoNum type="arabicPeriod"/>
            </a:pPr>
            <a:r>
              <a:rPr lang="en-US" sz="1100" kern="1200" dirty="0">
                <a:solidFill>
                  <a:schemeClr val="tx1"/>
                </a:solidFill>
                <a:effectLst/>
                <a:latin typeface="Arial" panose="020B0604020202020204" pitchFamily="34" charset="0"/>
                <a:cs typeface="Arial" panose="020B0604020202020204" pitchFamily="34" charset="0"/>
              </a:rPr>
              <a:t>Not everyone agreed with Gandhi:</a:t>
            </a:r>
            <a:r>
              <a:rPr lang="en-US" sz="1100" kern="1200" baseline="0" dirty="0">
                <a:solidFill>
                  <a:schemeClr val="tx1"/>
                </a:solidFill>
                <a:effectLst/>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cs typeface="Arial" panose="020B0604020202020204" pitchFamily="34" charset="0"/>
              </a:rPr>
              <a:t>Jawaharlal Nehru embraced science, technology, and industry as future for India, others rejected nonviolence,</a:t>
            </a:r>
            <a:r>
              <a:rPr lang="en-US" sz="1100" kern="1200" baseline="0" dirty="0">
                <a:solidFill>
                  <a:schemeClr val="tx1"/>
                </a:solidFill>
                <a:effectLst/>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cs typeface="Arial" panose="020B0604020202020204" pitchFamily="34" charset="0"/>
              </a:rPr>
              <a:t>especially important was a growing Muslim/Hindu divide</a:t>
            </a:r>
            <a:r>
              <a:rPr lang="en-US" sz="1100" kern="1200" baseline="0" dirty="0">
                <a:solidFill>
                  <a:schemeClr val="tx1"/>
                </a:solidFill>
                <a:effectLst/>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cs typeface="Arial" panose="020B0604020202020204" pitchFamily="34" charset="0"/>
              </a:rPr>
              <a:t>1906: creation of an All-India Muslim League, some Hindu politicians defined the nationalist struggle in religious terms,</a:t>
            </a:r>
            <a:r>
              <a:rPr lang="en-US" sz="1100" kern="1200" baseline="0" dirty="0">
                <a:solidFill>
                  <a:schemeClr val="tx1"/>
                </a:solidFill>
                <a:effectLst/>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cs typeface="Arial" panose="020B0604020202020204" pitchFamily="34" charset="0"/>
              </a:rPr>
              <a:t>Muhammad Ali Jinnah, head of the Muslim League, argued that regions of India with a Muslim majority should be a separate state (Pakistan, the land of the pure).</a:t>
            </a:r>
          </a:p>
          <a:p>
            <a:pPr marL="228600" indent="-228600" eaLnBrk="1" hangingPunct="1">
              <a:buFontTx/>
              <a:buAutoNum type="arabicPeriod"/>
            </a:pPr>
            <a:r>
              <a:rPr lang="en-US" sz="1100" kern="1200" dirty="0">
                <a:solidFill>
                  <a:schemeClr val="tx1"/>
                </a:solidFill>
                <a:effectLst/>
                <a:latin typeface="Arial" panose="020B0604020202020204" pitchFamily="34" charset="0"/>
                <a:cs typeface="Arial" panose="020B0604020202020204" pitchFamily="34" charset="0"/>
              </a:rPr>
              <a:t>Independence in 1947 created two countries:</a:t>
            </a:r>
            <a:r>
              <a:rPr lang="en-US" sz="1100" kern="1200" baseline="0" dirty="0">
                <a:solidFill>
                  <a:schemeClr val="tx1"/>
                </a:solidFill>
                <a:effectLst/>
                <a:latin typeface="Arial" panose="020B0604020202020204" pitchFamily="34" charset="0"/>
                <a:cs typeface="Arial" panose="020B0604020202020204" pitchFamily="34" charset="0"/>
              </a:rPr>
              <a:t> P</a:t>
            </a:r>
            <a:r>
              <a:rPr lang="en-US" sz="1100" kern="1200" dirty="0">
                <a:solidFill>
                  <a:schemeClr val="tx1"/>
                </a:solidFill>
                <a:effectLst/>
                <a:latin typeface="Arial" panose="020B0604020202020204" pitchFamily="34" charset="0"/>
                <a:cs typeface="Arial" panose="020B0604020202020204" pitchFamily="34" charset="0"/>
              </a:rPr>
              <a:t>akistan (Muslim, divided into two wings 1,000 miles apart),</a:t>
            </a:r>
            <a:r>
              <a:rPr lang="en-US" sz="1100" kern="1200" baseline="0" dirty="0">
                <a:solidFill>
                  <a:schemeClr val="tx1"/>
                </a:solidFill>
                <a:effectLst/>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cs typeface="Arial" panose="020B0604020202020204" pitchFamily="34" charset="0"/>
              </a:rPr>
              <a:t>India (secular but mostly Hindu), process was accompanied by massive violence; some 1 million died, 12 million refugees relocated.</a:t>
            </a:r>
          </a:p>
          <a:p>
            <a:pPr marL="228600" indent="-228600" eaLnBrk="1" hangingPunct="1">
              <a:buFontTx/>
              <a:buAutoNum type="arabicPeriod"/>
            </a:pPr>
            <a:r>
              <a:rPr lang="en-US" sz="1100" kern="1200" dirty="0">
                <a:solidFill>
                  <a:schemeClr val="tx1"/>
                </a:solidFill>
                <a:effectLst/>
                <a:latin typeface="Arial" panose="020B0604020202020204" pitchFamily="34" charset="0"/>
                <a:cs typeface="Arial" panose="020B0604020202020204" pitchFamily="34" charset="0"/>
              </a:rPr>
              <a:t>1948: a Hindu extremist assassinated Gandhi</a:t>
            </a:r>
            <a:r>
              <a:rPr lang="en-US" sz="1100" b="1" kern="1200" dirty="0">
                <a:solidFill>
                  <a:schemeClr val="tx1"/>
                </a:solidFill>
                <a:effectLst/>
                <a:latin typeface="Arial" panose="020B0604020202020204" pitchFamily="34" charset="0"/>
                <a:ea typeface="ＭＳ Ｐゴシック" pitchFamily="34" charset="-128"/>
                <a:cs typeface="Arial" panose="020B0604020202020204" pitchFamily="34" charset="0"/>
              </a:rPr>
              <a:t>.</a:t>
            </a:r>
            <a:endParaRPr lang="en-US" sz="1100" kern="12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0663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7</a:t>
            </a:fld>
            <a:endParaRPr lang="en-US"/>
          </a:p>
        </p:txBody>
      </p:sp>
    </p:spTree>
    <p:extLst>
      <p:ext uri="{BB962C8B-B14F-4D97-AF65-F5344CB8AC3E}">
        <p14:creationId xmlns:p14="http://schemas.microsoft.com/office/powerpoint/2010/main" val="2116523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8</a:t>
            </a:fld>
            <a:endParaRPr lang="en-US"/>
          </a:p>
        </p:txBody>
      </p:sp>
    </p:spTree>
    <p:extLst>
      <p:ext uri="{BB962C8B-B14F-4D97-AF65-F5344CB8AC3E}">
        <p14:creationId xmlns:p14="http://schemas.microsoft.com/office/powerpoint/2010/main" val="1781066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066800" y="685800"/>
            <a:ext cx="4572000" cy="3429000"/>
          </a:xfrm>
          <a:ln/>
        </p:spPr>
      </p:sp>
      <p:sp>
        <p:nvSpPr>
          <p:cNvPr id="41987" name="Rectangle 3"/>
          <p:cNvSpPr>
            <a:spLocks noGrp="1" noChangeArrowheads="1"/>
          </p:cNvSpPr>
          <p:nvPr>
            <p:ph type="body" idx="1"/>
          </p:nvPr>
        </p:nvSpPr>
        <p:spPr>
          <a:xfrm>
            <a:off x="914400" y="4343400"/>
            <a:ext cx="5130800" cy="4384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buFontTx/>
              <a:buNone/>
            </a:pPr>
            <a:r>
              <a:rPr lang="en-US" altLang="en-US" sz="1400" b="1" dirty="0">
                <a:latin typeface="Arial" panose="020B0604020202020204" pitchFamily="34" charset="0"/>
                <a:ea typeface="ＭＳ Ｐゴシック" pitchFamily="34" charset="-128"/>
                <a:cs typeface="Arial" panose="020B0604020202020204" pitchFamily="34" charset="0"/>
              </a:rPr>
              <a:t>II. Comparing Freedom Struggles</a:t>
            </a:r>
            <a:endParaRPr lang="en-US" altLang="en-US" sz="1100" b="1" dirty="0">
              <a:latin typeface="Arial" panose="020B0604020202020204" pitchFamily="34" charset="0"/>
              <a:ea typeface="ＭＳ Ｐゴシック" pitchFamily="34" charset="-128"/>
              <a:cs typeface="Arial" panose="020B0604020202020204" pitchFamily="34" charset="0"/>
            </a:endParaRPr>
          </a:p>
          <a:p>
            <a:pPr eaLnBrk="1" hangingPunct="1">
              <a:buFontTx/>
              <a:buNone/>
            </a:pPr>
            <a:endParaRPr lang="en-US" altLang="en-US" sz="1100" b="1" dirty="0">
              <a:latin typeface="Arial" panose="020B0604020202020204" pitchFamily="34" charset="0"/>
              <a:ea typeface="ＭＳ Ｐゴシック" pitchFamily="34" charset="-128"/>
              <a:cs typeface="Arial" panose="020B0604020202020204" pitchFamily="34" charset="0"/>
            </a:endParaRPr>
          </a:p>
          <a:p>
            <a:pPr marL="228600" indent="-228600" eaLnBrk="1" hangingPunct="1">
              <a:buFontTx/>
              <a:buAutoNum type="alphaUcPeriod"/>
            </a:pPr>
            <a:r>
              <a:rPr lang="en-US" altLang="en-US" sz="1100" b="1" dirty="0">
                <a:latin typeface="Arial" panose="020B0604020202020204" pitchFamily="34" charset="0"/>
                <a:ea typeface="ＭＳ Ｐゴシック" pitchFamily="34" charset="-128"/>
                <a:cs typeface="Arial" panose="020B0604020202020204" pitchFamily="34" charset="0"/>
              </a:rPr>
              <a:t>The Case of India: Ending British Rule</a:t>
            </a:r>
          </a:p>
          <a:p>
            <a:pPr marL="228600" indent="-228600" eaLnBrk="1" hangingPunct="1">
              <a:buFontTx/>
              <a:buAutoNum type="arabicPeriod"/>
            </a:pPr>
            <a:r>
              <a:rPr lang="en-US" altLang="en-US" sz="1100" b="0" dirty="0">
                <a:latin typeface="Arial" panose="020B0604020202020204" pitchFamily="34" charset="0"/>
                <a:ea typeface="ＭＳ Ｐゴシック" pitchFamily="34" charset="-128"/>
                <a:cs typeface="Arial" panose="020B0604020202020204" pitchFamily="34" charset="0"/>
              </a:rPr>
              <a:t>South Africa won</a:t>
            </a:r>
            <a:r>
              <a:rPr lang="en-US" sz="1200" kern="1200" dirty="0">
                <a:solidFill>
                  <a:schemeClr val="tx1"/>
                </a:solidFill>
                <a:effectLst/>
                <a:latin typeface="Arial" panose="020B0604020202020204" pitchFamily="34" charset="0"/>
                <a:ea typeface="+mn-ea"/>
                <a:cs typeface="Arial" panose="020B0604020202020204" pitchFamily="34" charset="0"/>
              </a:rPr>
              <a:t> freedom from Great Britain in 1910,</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but its government was controlled by a white settler minority. The white population was split between British descendants (had economic superiority) and Afrikaners (Boers) of Dutch descent (had political dominance). Afrikaners had failed to win independence from the British in the Boer War (1899–1902), both white groups felt threatened by any move toward black majority rule.</a:t>
            </a:r>
            <a:r>
              <a:rPr lang="en-US" sz="1200" kern="1200" baseline="0" dirty="0">
                <a:solidFill>
                  <a:schemeClr val="tx1"/>
                </a:solidFill>
                <a:effectLst/>
                <a:latin typeface="Arial" panose="020B0604020202020204" pitchFamily="34" charset="0"/>
                <a:ea typeface="+mn-ea"/>
                <a:cs typeface="Arial" panose="020B0604020202020204" pitchFamily="34" charset="0"/>
              </a:rPr>
              <a:t> </a:t>
            </a:r>
          </a:p>
          <a:p>
            <a:pPr marL="228600" indent="-228600" eaLnBrk="1" hangingPunct="1">
              <a:buFontTx/>
              <a:buAutoNum type="arabicPeriod"/>
            </a:pPr>
            <a:r>
              <a:rPr lang="en-US" sz="1200" kern="1200" baseline="0" dirty="0">
                <a:solidFill>
                  <a:schemeClr val="tx1"/>
                </a:solidFill>
                <a:effectLst/>
                <a:latin typeface="Arial" panose="020B0604020202020204" pitchFamily="34" charset="0"/>
                <a:ea typeface="+mn-ea"/>
                <a:cs typeface="Arial" panose="020B0604020202020204" pitchFamily="34" charset="0"/>
              </a:rPr>
              <a:t>B</a:t>
            </a:r>
            <a:r>
              <a:rPr lang="en-US" sz="1200" kern="1200" dirty="0">
                <a:solidFill>
                  <a:schemeClr val="tx1"/>
                </a:solidFill>
                <a:effectLst/>
                <a:latin typeface="Arial" panose="020B0604020202020204" pitchFamily="34" charset="0"/>
                <a:ea typeface="+mn-ea"/>
                <a:cs typeface="Arial" panose="020B0604020202020204" pitchFamily="34" charset="0"/>
              </a:rPr>
              <a:t>y the early 1900s, South Africa had a mature industrial economy: by the 1960s, had major foreign investments and loans, black South Africans were extremely dependent on the white-controlled economy.</a:t>
            </a:r>
          </a:p>
          <a:p>
            <a:pPr marL="228600" indent="-228600" eaLnBrk="1" hangingPunct="1">
              <a:buFontTx/>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The issue of race was overwhelmingly prominent: reflected in apartheid laws separating races.</a:t>
            </a:r>
          </a:p>
        </p:txBody>
      </p:sp>
    </p:spTree>
    <p:extLst>
      <p:ext uri="{BB962C8B-B14F-4D97-AF65-F5344CB8AC3E}">
        <p14:creationId xmlns:p14="http://schemas.microsoft.com/office/powerpoint/2010/main" val="3540798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10</a:t>
            </a:fld>
            <a:endParaRPr lang="en-US"/>
          </a:p>
        </p:txBody>
      </p:sp>
    </p:spTree>
    <p:extLst>
      <p:ext uri="{BB962C8B-B14F-4D97-AF65-F5344CB8AC3E}">
        <p14:creationId xmlns:p14="http://schemas.microsoft.com/office/powerpoint/2010/main" val="1830514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066800" y="685800"/>
            <a:ext cx="4572000" cy="3429000"/>
          </a:xfrm>
          <a:ln/>
        </p:spPr>
      </p:sp>
      <p:sp>
        <p:nvSpPr>
          <p:cNvPr id="41987" name="Rectangle 3"/>
          <p:cNvSpPr>
            <a:spLocks noGrp="1" noChangeArrowheads="1"/>
          </p:cNvSpPr>
          <p:nvPr>
            <p:ph type="body" idx="1"/>
          </p:nvPr>
        </p:nvSpPr>
        <p:spPr>
          <a:xfrm>
            <a:off x="914400" y="4343400"/>
            <a:ext cx="5130800" cy="4384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buFontTx/>
              <a:buNone/>
            </a:pPr>
            <a:r>
              <a:rPr lang="en-US" altLang="en-US" sz="1400" b="1" dirty="0">
                <a:latin typeface="Arial" panose="020B0604020202020204" pitchFamily="34" charset="0"/>
                <a:ea typeface="ＭＳ Ｐゴシック" pitchFamily="34" charset="-128"/>
                <a:cs typeface="Arial" panose="020B0604020202020204" pitchFamily="34" charset="0"/>
              </a:rPr>
              <a:t>II. Comparing Freedom Struggles</a:t>
            </a:r>
            <a:endParaRPr lang="en-US" altLang="en-US" sz="1100" b="1" dirty="0">
              <a:latin typeface="Arial" panose="020B0604020202020204" pitchFamily="34" charset="0"/>
              <a:ea typeface="ＭＳ Ｐゴシック" pitchFamily="34" charset="-128"/>
              <a:cs typeface="Arial" panose="020B0604020202020204" pitchFamily="34" charset="0"/>
            </a:endParaRPr>
          </a:p>
          <a:p>
            <a:pPr eaLnBrk="1" hangingPunct="1">
              <a:buFontTx/>
              <a:buNone/>
            </a:pPr>
            <a:endParaRPr lang="en-US" altLang="en-US" sz="1100" b="1" dirty="0">
              <a:latin typeface="Arial" panose="020B0604020202020204" pitchFamily="34" charset="0"/>
              <a:ea typeface="ＭＳ Ｐゴシック" pitchFamily="34" charset="-128"/>
              <a:cs typeface="Arial" panose="020B0604020202020204" pitchFamily="34" charset="0"/>
            </a:endParaRPr>
          </a:p>
          <a:p>
            <a:pPr marL="228600" indent="-228600" eaLnBrk="1" hangingPunct="1">
              <a:buFontTx/>
              <a:buAutoNum type="alphaUcPeriod"/>
            </a:pPr>
            <a:r>
              <a:rPr lang="en-US" altLang="en-US" sz="1100" b="1" dirty="0">
                <a:latin typeface="Arial" panose="020B0604020202020204" pitchFamily="34" charset="0"/>
                <a:ea typeface="ＭＳ Ｐゴシック" pitchFamily="34" charset="-128"/>
                <a:cs typeface="Arial" panose="020B0604020202020204" pitchFamily="34" charset="0"/>
              </a:rPr>
              <a:t>The Case of India: Ending British Rule</a:t>
            </a:r>
          </a:p>
          <a:p>
            <a:pPr marL="228600" indent="-228600" eaLnBrk="1" hangingPunct="1">
              <a:buFontTx/>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African National Congress (ANC) founded in 1912:</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	like India’s INC, it consisted of elite Africans who wanted a voice in society, for 40 years, the ANC was peaceful and moderate, women denied full membership until 1943, but took action in other arenas including protests and boycotts, 1950s: moved to nonviolent civil disobedience,</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the government’s response was overwhelming repression.</a:t>
            </a:r>
          </a:p>
          <a:p>
            <a:pPr marL="228600" indent="-228600" eaLnBrk="1" hangingPunct="1">
              <a:buFontTx/>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Underground nationalist leaders turned to sabotage and assassination:</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opposition came to focus on student groups, Soweto uprising (1976) was the start of spreading violence, organization of strikes.</a:t>
            </a:r>
          </a:p>
          <a:p>
            <a:pPr marL="228600" indent="-228600" eaLnBrk="1" hangingPunct="1">
              <a:buFontTx/>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Growing international pressure: exclusion from international sporting events,</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economic boycotts,</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withdrawal of private investment funds.</a:t>
            </a:r>
          </a:p>
          <a:p>
            <a:pPr marL="228600" indent="-228600" eaLnBrk="1" hangingPunct="1">
              <a:buFontTx/>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Negotiations began in the late 1980s: key apartheid policies were abandoned,</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Mandela was freed and the ANC legalized.</a:t>
            </a:r>
          </a:p>
          <a:p>
            <a:pPr marL="228600" indent="-228600" eaLnBrk="1" hangingPunct="1">
              <a:buFontTx/>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1994: national elections brought the ANC to power: apartheid was ended without major bloodshed,</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most important threat was a number of separatist and “Africans only” groups.</a:t>
            </a:r>
          </a:p>
        </p:txBody>
      </p:sp>
    </p:spTree>
    <p:extLst>
      <p:ext uri="{BB962C8B-B14F-4D97-AF65-F5344CB8AC3E}">
        <p14:creationId xmlns:p14="http://schemas.microsoft.com/office/powerpoint/2010/main" val="2248642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39406-2230-E743-A235-4F4937F475B6}" type="slidenum">
              <a:rPr lang="en-US" smtClean="0"/>
              <a:pPr/>
              <a:t>12</a:t>
            </a:fld>
            <a:endParaRPr lang="en-US"/>
          </a:p>
        </p:txBody>
      </p:sp>
    </p:spTree>
    <p:extLst>
      <p:ext uri="{BB962C8B-B14F-4D97-AF65-F5344CB8AC3E}">
        <p14:creationId xmlns:p14="http://schemas.microsoft.com/office/powerpoint/2010/main" val="604689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013C3B-785F-40CC-8D02-5087D71997A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232BF-260F-4168-907F-9E20932FDBD9}" type="slidenum">
              <a:rPr lang="en-US" smtClean="0"/>
              <a:t>‹#›</a:t>
            </a:fld>
            <a:endParaRPr lang="en-US"/>
          </a:p>
        </p:txBody>
      </p:sp>
    </p:spTree>
    <p:extLst>
      <p:ext uri="{BB962C8B-B14F-4D97-AF65-F5344CB8AC3E}">
        <p14:creationId xmlns:p14="http://schemas.microsoft.com/office/powerpoint/2010/main" val="1001635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013C3B-785F-40CC-8D02-5087D71997A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232BF-260F-4168-907F-9E20932FDBD9}" type="slidenum">
              <a:rPr lang="en-US" smtClean="0"/>
              <a:t>‹#›</a:t>
            </a:fld>
            <a:endParaRPr lang="en-US"/>
          </a:p>
        </p:txBody>
      </p:sp>
    </p:spTree>
    <p:extLst>
      <p:ext uri="{BB962C8B-B14F-4D97-AF65-F5344CB8AC3E}">
        <p14:creationId xmlns:p14="http://schemas.microsoft.com/office/powerpoint/2010/main" val="98652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013C3B-785F-40CC-8D02-5087D71997A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232BF-260F-4168-907F-9E20932FDBD9}" type="slidenum">
              <a:rPr lang="en-US" smtClean="0"/>
              <a:t>‹#›</a:t>
            </a:fld>
            <a:endParaRPr lang="en-US"/>
          </a:p>
        </p:txBody>
      </p:sp>
    </p:spTree>
    <p:extLst>
      <p:ext uri="{BB962C8B-B14F-4D97-AF65-F5344CB8AC3E}">
        <p14:creationId xmlns:p14="http://schemas.microsoft.com/office/powerpoint/2010/main" val="139927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013C3B-785F-40CC-8D02-5087D71997A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232BF-260F-4168-907F-9E20932FDBD9}" type="slidenum">
              <a:rPr lang="en-US" smtClean="0"/>
              <a:t>‹#›</a:t>
            </a:fld>
            <a:endParaRPr lang="en-US"/>
          </a:p>
        </p:txBody>
      </p:sp>
    </p:spTree>
    <p:extLst>
      <p:ext uri="{BB962C8B-B14F-4D97-AF65-F5344CB8AC3E}">
        <p14:creationId xmlns:p14="http://schemas.microsoft.com/office/powerpoint/2010/main" val="349760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013C3B-785F-40CC-8D02-5087D71997A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232BF-260F-4168-907F-9E20932FDBD9}" type="slidenum">
              <a:rPr lang="en-US" smtClean="0"/>
              <a:t>‹#›</a:t>
            </a:fld>
            <a:endParaRPr lang="en-US"/>
          </a:p>
        </p:txBody>
      </p:sp>
    </p:spTree>
    <p:extLst>
      <p:ext uri="{BB962C8B-B14F-4D97-AF65-F5344CB8AC3E}">
        <p14:creationId xmlns:p14="http://schemas.microsoft.com/office/powerpoint/2010/main" val="110185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013C3B-785F-40CC-8D02-5087D71997A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232BF-260F-4168-907F-9E20932FDBD9}" type="slidenum">
              <a:rPr lang="en-US" smtClean="0"/>
              <a:t>‹#›</a:t>
            </a:fld>
            <a:endParaRPr lang="en-US"/>
          </a:p>
        </p:txBody>
      </p:sp>
    </p:spTree>
    <p:extLst>
      <p:ext uri="{BB962C8B-B14F-4D97-AF65-F5344CB8AC3E}">
        <p14:creationId xmlns:p14="http://schemas.microsoft.com/office/powerpoint/2010/main" val="209781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013C3B-785F-40CC-8D02-5087D71997A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5232BF-260F-4168-907F-9E20932FDBD9}" type="slidenum">
              <a:rPr lang="en-US" smtClean="0"/>
              <a:t>‹#›</a:t>
            </a:fld>
            <a:endParaRPr lang="en-US"/>
          </a:p>
        </p:txBody>
      </p:sp>
    </p:spTree>
    <p:extLst>
      <p:ext uri="{BB962C8B-B14F-4D97-AF65-F5344CB8AC3E}">
        <p14:creationId xmlns:p14="http://schemas.microsoft.com/office/powerpoint/2010/main" val="405606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013C3B-785F-40CC-8D02-5087D71997A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5232BF-260F-4168-907F-9E20932FDBD9}" type="slidenum">
              <a:rPr lang="en-US" smtClean="0"/>
              <a:t>‹#›</a:t>
            </a:fld>
            <a:endParaRPr lang="en-US"/>
          </a:p>
        </p:txBody>
      </p:sp>
    </p:spTree>
    <p:extLst>
      <p:ext uri="{BB962C8B-B14F-4D97-AF65-F5344CB8AC3E}">
        <p14:creationId xmlns:p14="http://schemas.microsoft.com/office/powerpoint/2010/main" val="1813121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13C3B-785F-40CC-8D02-5087D71997A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5232BF-260F-4168-907F-9E20932FDBD9}" type="slidenum">
              <a:rPr lang="en-US" smtClean="0"/>
              <a:t>‹#›</a:t>
            </a:fld>
            <a:endParaRPr lang="en-US"/>
          </a:p>
        </p:txBody>
      </p:sp>
    </p:spTree>
    <p:extLst>
      <p:ext uri="{BB962C8B-B14F-4D97-AF65-F5344CB8AC3E}">
        <p14:creationId xmlns:p14="http://schemas.microsoft.com/office/powerpoint/2010/main" val="122689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013C3B-785F-40CC-8D02-5087D71997A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232BF-260F-4168-907F-9E20932FDBD9}" type="slidenum">
              <a:rPr lang="en-US" smtClean="0"/>
              <a:t>‹#›</a:t>
            </a:fld>
            <a:endParaRPr lang="en-US"/>
          </a:p>
        </p:txBody>
      </p:sp>
    </p:spTree>
    <p:extLst>
      <p:ext uri="{BB962C8B-B14F-4D97-AF65-F5344CB8AC3E}">
        <p14:creationId xmlns:p14="http://schemas.microsoft.com/office/powerpoint/2010/main" val="1956778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013C3B-785F-40CC-8D02-5087D71997A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232BF-260F-4168-907F-9E20932FDBD9}" type="slidenum">
              <a:rPr lang="en-US" smtClean="0"/>
              <a:t>‹#›</a:t>
            </a:fld>
            <a:endParaRPr lang="en-US"/>
          </a:p>
        </p:txBody>
      </p:sp>
    </p:spTree>
    <p:extLst>
      <p:ext uri="{BB962C8B-B14F-4D97-AF65-F5344CB8AC3E}">
        <p14:creationId xmlns:p14="http://schemas.microsoft.com/office/powerpoint/2010/main" val="355452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13C3B-785F-40CC-8D02-5087D71997A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232BF-260F-4168-907F-9E20932FDBD9}" type="slidenum">
              <a:rPr lang="en-US" smtClean="0"/>
              <a:t>‹#›</a:t>
            </a:fld>
            <a:endParaRPr lang="en-US"/>
          </a:p>
        </p:txBody>
      </p:sp>
    </p:spTree>
    <p:extLst>
      <p:ext uri="{BB962C8B-B14F-4D97-AF65-F5344CB8AC3E}">
        <p14:creationId xmlns:p14="http://schemas.microsoft.com/office/powerpoint/2010/main" val="2468639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T_sGTspaF4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442438"/>
            <a:ext cx="9144000" cy="835826"/>
          </a:xfrm>
        </p:spPr>
        <p:txBody>
          <a:bodyPr>
            <a:normAutofit/>
          </a:bodyPr>
          <a:lstStyle/>
          <a:p>
            <a:r>
              <a:rPr lang="en-US" sz="3800" dirty="0"/>
              <a:t>Mr. </a:t>
            </a:r>
            <a:r>
              <a:rPr lang="en-US" sz="3800" dirty="0" err="1"/>
              <a:t>Wyka’s</a:t>
            </a:r>
            <a:r>
              <a:rPr lang="en-US" sz="3800" dirty="0"/>
              <a:t> AP World History </a:t>
            </a:r>
          </a:p>
        </p:txBody>
      </p:sp>
      <p:sp>
        <p:nvSpPr>
          <p:cNvPr id="3" name="Subtitle 2"/>
          <p:cNvSpPr>
            <a:spLocks noGrp="1"/>
          </p:cNvSpPr>
          <p:nvPr>
            <p:ph type="subTitle" idx="1"/>
          </p:nvPr>
        </p:nvSpPr>
        <p:spPr>
          <a:xfrm>
            <a:off x="1585546" y="2335946"/>
            <a:ext cx="9144000" cy="802908"/>
          </a:xfrm>
        </p:spPr>
        <p:txBody>
          <a:bodyPr>
            <a:noAutofit/>
          </a:bodyPr>
          <a:lstStyle/>
          <a:p>
            <a:r>
              <a:rPr lang="en-US" sz="4000" dirty="0"/>
              <a:t>1945-Present</a:t>
            </a:r>
          </a:p>
        </p:txBody>
      </p:sp>
      <p:sp>
        <p:nvSpPr>
          <p:cNvPr id="4" name="Rectangle 3"/>
          <p:cNvSpPr/>
          <p:nvPr/>
        </p:nvSpPr>
        <p:spPr>
          <a:xfrm>
            <a:off x="2514183" y="672543"/>
            <a:ext cx="7286739"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cap="none" spc="0" dirty="0">
                <a:ln/>
                <a:solidFill>
                  <a:schemeClr val="accent4"/>
                </a:solidFill>
                <a:effectLst/>
              </a:rPr>
              <a:t>Post-Colonialism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9946" y="3800571"/>
            <a:ext cx="4371429" cy="1542857"/>
          </a:xfrm>
          <a:prstGeom prst="rect">
            <a:avLst/>
          </a:prstGeom>
        </p:spPr>
      </p:pic>
    </p:spTree>
    <p:extLst>
      <p:ext uri="{BB962C8B-B14F-4D97-AF65-F5344CB8AC3E}">
        <p14:creationId xmlns:p14="http://schemas.microsoft.com/office/powerpoint/2010/main" val="4239999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_Abdul Ghaffar Khan (left) with Gandhi (on the right).jpg"/>
          <p:cNvPicPr>
            <a:picLocks noChangeAspect="1"/>
          </p:cNvPicPr>
          <p:nvPr/>
        </p:nvPicPr>
        <p:blipFill>
          <a:blip r:embed="rId3"/>
          <a:stretch>
            <a:fillRect/>
          </a:stretch>
        </p:blipFill>
        <p:spPr>
          <a:xfrm>
            <a:off x="2085502" y="320040"/>
            <a:ext cx="8020996" cy="6217920"/>
          </a:xfrm>
          <a:prstGeom prst="rect">
            <a:avLst/>
          </a:prstGeom>
        </p:spPr>
      </p:pic>
    </p:spTree>
    <p:extLst>
      <p:ext uri="{BB962C8B-B14F-4D97-AF65-F5344CB8AC3E}">
        <p14:creationId xmlns:p14="http://schemas.microsoft.com/office/powerpoint/2010/main" val="3898182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ea typeface="ＭＳ Ｐゴシック" pitchFamily="34" charset="-128"/>
              </a:rPr>
              <a:t>II. Comparing Freedom Struggles</a:t>
            </a:r>
            <a:endParaRPr lang="en-US" sz="3600" dirty="0"/>
          </a:p>
        </p:txBody>
      </p:sp>
      <p:sp>
        <p:nvSpPr>
          <p:cNvPr id="4098" name="Rectangle 2"/>
          <p:cNvSpPr>
            <a:spLocks noGrp="1" noChangeArrowheads="1"/>
          </p:cNvSpPr>
          <p:nvPr>
            <p:ph idx="1"/>
          </p:nvPr>
        </p:nvSpPr>
        <p:spPr/>
        <p:txBody>
          <a:bodyPr/>
          <a:lstStyle/>
          <a:p>
            <a:pPr eaLnBrk="1" hangingPunct="1">
              <a:buFontTx/>
              <a:buNone/>
            </a:pPr>
            <a:r>
              <a:rPr lang="en-US" altLang="en-US" sz="2600" b="1" dirty="0">
                <a:ea typeface="ＭＳ Ｐゴシック" pitchFamily="34" charset="-128"/>
              </a:rPr>
              <a:t>A. The Case of South Africa: Ending Apartheid</a:t>
            </a:r>
          </a:p>
          <a:p>
            <a:pPr eaLnBrk="1" hangingPunct="1">
              <a:buFontTx/>
              <a:buNone/>
            </a:pPr>
            <a:r>
              <a:rPr lang="en-US" altLang="en-US" sz="2600" dirty="0">
                <a:ea typeface="ＭＳ Ｐゴシック" pitchFamily="34" charset="-128"/>
              </a:rPr>
              <a:t>	4.	Underground nationalist leaders</a:t>
            </a:r>
          </a:p>
          <a:p>
            <a:pPr eaLnBrk="1" hangingPunct="1">
              <a:buFontTx/>
              <a:buNone/>
            </a:pPr>
            <a:r>
              <a:rPr lang="en-US" altLang="en-US" sz="2600" dirty="0">
                <a:ea typeface="ＭＳ Ｐゴシック" pitchFamily="34" charset="-128"/>
              </a:rPr>
              <a:t>	5.	Growing international pressure</a:t>
            </a:r>
          </a:p>
          <a:p>
            <a:pPr eaLnBrk="1" hangingPunct="1">
              <a:buFontTx/>
              <a:buNone/>
            </a:pPr>
            <a:r>
              <a:rPr lang="en-US" altLang="en-US" sz="2600" dirty="0">
                <a:ea typeface="ＭＳ Ｐゴシック" pitchFamily="34" charset="-128"/>
              </a:rPr>
              <a:t>	6.	Negotiations began in the late 1980s</a:t>
            </a:r>
          </a:p>
          <a:p>
            <a:pPr eaLnBrk="1" hangingPunct="1">
              <a:buFontTx/>
              <a:buNone/>
            </a:pPr>
            <a:r>
              <a:rPr lang="en-US" altLang="en-US" sz="2600" dirty="0">
                <a:ea typeface="ＭＳ Ｐゴシック" pitchFamily="34" charset="-128"/>
              </a:rPr>
              <a:t>	7.	1994: national elections brought the ANC to power</a:t>
            </a:r>
          </a:p>
        </p:txBody>
      </p:sp>
    </p:spTree>
    <p:extLst>
      <p:ext uri="{BB962C8B-B14F-4D97-AF65-F5344CB8AC3E}">
        <p14:creationId xmlns:p14="http://schemas.microsoft.com/office/powerpoint/2010/main" val="85208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4_Nelson Mandela.jpg"/>
          <p:cNvPicPr>
            <a:picLocks noChangeAspect="1"/>
          </p:cNvPicPr>
          <p:nvPr/>
        </p:nvPicPr>
        <p:blipFill>
          <a:blip r:embed="rId3"/>
          <a:stretch>
            <a:fillRect/>
          </a:stretch>
        </p:blipFill>
        <p:spPr>
          <a:xfrm>
            <a:off x="3798726" y="320040"/>
            <a:ext cx="4594551" cy="6217920"/>
          </a:xfrm>
          <a:prstGeom prst="rect">
            <a:avLst/>
          </a:prstGeom>
        </p:spPr>
      </p:pic>
    </p:spTree>
    <p:extLst>
      <p:ext uri="{BB962C8B-B14F-4D97-AF65-F5344CB8AC3E}">
        <p14:creationId xmlns:p14="http://schemas.microsoft.com/office/powerpoint/2010/main" val="4251542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22.3  South Africa after Apartheid.jpg"/>
          <p:cNvPicPr>
            <a:picLocks noChangeAspect="1"/>
          </p:cNvPicPr>
          <p:nvPr/>
        </p:nvPicPr>
        <p:blipFill>
          <a:blip r:embed="rId3"/>
          <a:stretch>
            <a:fillRect/>
          </a:stretch>
        </p:blipFill>
        <p:spPr>
          <a:xfrm>
            <a:off x="3102864" y="332232"/>
            <a:ext cx="5986272" cy="6193536"/>
          </a:xfrm>
          <a:prstGeom prst="rect">
            <a:avLst/>
          </a:prstGeom>
        </p:spPr>
      </p:pic>
    </p:spTree>
    <p:extLst>
      <p:ext uri="{BB962C8B-B14F-4D97-AF65-F5344CB8AC3E}">
        <p14:creationId xmlns:p14="http://schemas.microsoft.com/office/powerpoint/2010/main" val="2590696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22.4  Iran, Turkey, and the Middle East.jpg"/>
          <p:cNvPicPr>
            <a:picLocks noChangeAspect="1"/>
          </p:cNvPicPr>
          <p:nvPr/>
        </p:nvPicPr>
        <p:blipFill>
          <a:blip r:embed="rId3"/>
          <a:stretch>
            <a:fillRect/>
          </a:stretch>
        </p:blipFill>
        <p:spPr>
          <a:xfrm>
            <a:off x="3267455" y="332232"/>
            <a:ext cx="5657088" cy="6193536"/>
          </a:xfrm>
          <a:prstGeom prst="rect">
            <a:avLst/>
          </a:prstGeom>
        </p:spPr>
      </p:pic>
    </p:spTree>
    <p:extLst>
      <p:ext uri="{BB962C8B-B14F-4D97-AF65-F5344CB8AC3E}">
        <p14:creationId xmlns:p14="http://schemas.microsoft.com/office/powerpoint/2010/main" val="2072828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Colonialism Crash Course video</a:t>
            </a:r>
          </a:p>
        </p:txBody>
      </p:sp>
      <p:sp>
        <p:nvSpPr>
          <p:cNvPr id="3" name="Content Placeholder 2"/>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68B52219-9856-4F2D-8F3C-F2DB4B6A77B3}"/>
              </a:ext>
            </a:extLst>
          </p:cNvPr>
          <p:cNvSpPr/>
          <p:nvPr/>
        </p:nvSpPr>
        <p:spPr>
          <a:xfrm>
            <a:off x="4570775" y="3244334"/>
            <a:ext cx="3050450" cy="646331"/>
          </a:xfrm>
          <a:prstGeom prst="rect">
            <a:avLst/>
          </a:prstGeom>
        </p:spPr>
        <p:txBody>
          <a:bodyPr wrap="none">
            <a:spAutoFit/>
          </a:bodyPr>
          <a:lstStyle/>
          <a:p>
            <a:r>
              <a:rPr lang="en-US" dirty="0">
                <a:hlinkClick r:id="rId2"/>
              </a:rPr>
              <a:t>https://youtu.be/T_sGTspaF4Y</a:t>
            </a:r>
            <a:endParaRPr lang="en-US" dirty="0"/>
          </a:p>
          <a:p>
            <a:endParaRPr lang="en-US" dirty="0"/>
          </a:p>
        </p:txBody>
      </p:sp>
    </p:spTree>
    <p:extLst>
      <p:ext uri="{BB962C8B-B14F-4D97-AF65-F5344CB8AC3E}">
        <p14:creationId xmlns:p14="http://schemas.microsoft.com/office/powerpoint/2010/main" val="384002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Colonialism primarily refers to European countries taking direct control over other lands during and after the Age of Exploration.</a:t>
            </a:r>
          </a:p>
          <a:p>
            <a:r>
              <a:rPr lang="en-US" dirty="0"/>
              <a:t>Think of the British worldwide colonial expansion, for example, which included our very own American 13 colonies!</a:t>
            </a:r>
          </a:p>
          <a:p>
            <a:r>
              <a:rPr lang="en-US" dirty="0"/>
              <a:t>Also, think of the carving up of Africa by European powers at the Berlin Conference of 1884-85.  </a:t>
            </a:r>
          </a:p>
          <a:p>
            <a:pPr lvl="1"/>
            <a:r>
              <a:rPr lang="en-US" dirty="0"/>
              <a:t>However, remember that it wasn’t only European countries that did this.  </a:t>
            </a:r>
          </a:p>
          <a:p>
            <a:pPr lvl="2"/>
            <a:r>
              <a:rPr lang="en-US" dirty="0"/>
              <a:t>Russia expanded across all of Asia.</a:t>
            </a:r>
          </a:p>
          <a:p>
            <a:pPr lvl="2"/>
            <a:r>
              <a:rPr lang="en-US" dirty="0"/>
              <a:t>Japan expanded into Okinawa.</a:t>
            </a:r>
          </a:p>
          <a:p>
            <a:r>
              <a:rPr lang="en-US" dirty="0">
                <a:solidFill>
                  <a:srgbClr val="FF0000"/>
                </a:solidFill>
              </a:rPr>
              <a:t>Post-Colonialism is the aftermath of colonialism and imperialism.</a:t>
            </a:r>
          </a:p>
        </p:txBody>
      </p:sp>
      <p:sp>
        <p:nvSpPr>
          <p:cNvPr id="4" name="Rectangle 3"/>
          <p:cNvSpPr/>
          <p:nvPr/>
        </p:nvSpPr>
        <p:spPr>
          <a:xfrm>
            <a:off x="4081933" y="347228"/>
            <a:ext cx="4028154"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Remember….</a:t>
            </a:r>
          </a:p>
        </p:txBody>
      </p:sp>
    </p:spTree>
    <p:extLst>
      <p:ext uri="{BB962C8B-B14F-4D97-AF65-F5344CB8AC3E}">
        <p14:creationId xmlns:p14="http://schemas.microsoft.com/office/powerpoint/2010/main" val="129871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615354" cy="4351338"/>
          </a:xfrm>
        </p:spPr>
        <p:txBody>
          <a:bodyPr/>
          <a:lstStyle/>
          <a:p>
            <a:r>
              <a:rPr lang="en-US" dirty="0">
                <a:solidFill>
                  <a:srgbClr val="FF0000"/>
                </a:solidFill>
              </a:rPr>
              <a:t>Many colonies provided troops and resources toward winning the war.</a:t>
            </a:r>
          </a:p>
          <a:p>
            <a:r>
              <a:rPr lang="en-US" dirty="0">
                <a:solidFill>
                  <a:srgbClr val="FF0000"/>
                </a:solidFill>
              </a:rPr>
              <a:t>After the war, these colonies strove to gain their independence, which they believed was their due.  </a:t>
            </a:r>
          </a:p>
        </p:txBody>
      </p:sp>
      <p:sp>
        <p:nvSpPr>
          <p:cNvPr id="4" name="Rectangle 3"/>
          <p:cNvSpPr/>
          <p:nvPr/>
        </p:nvSpPr>
        <p:spPr>
          <a:xfrm>
            <a:off x="2719162" y="430796"/>
            <a:ext cx="5997540" cy="923330"/>
          </a:xfrm>
          <a:prstGeom prst="rect">
            <a:avLst/>
          </a:prstGeom>
        </p:spPr>
        <p:txBody>
          <a:bodyPr wrap="none">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After World War II…</a:t>
            </a:r>
          </a:p>
        </p:txBody>
      </p:sp>
      <p:pic>
        <p:nvPicPr>
          <p:cNvPr id="1028" name="Picture 4" descr="Image result for wwii colonial army">
            <a:extLst>
              <a:ext uri="{FF2B5EF4-FFF2-40B4-BE49-F238E27FC236}">
                <a16:creationId xmlns:a16="http://schemas.microsoft.com/office/drawing/2014/main" id="{1FB0C310-A339-436A-B979-596E63BDC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5725" y="1717026"/>
            <a:ext cx="2425571" cy="36824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wwii colonial army">
            <a:extLst>
              <a:ext uri="{FF2B5EF4-FFF2-40B4-BE49-F238E27FC236}">
                <a16:creationId xmlns:a16="http://schemas.microsoft.com/office/drawing/2014/main" id="{8A30F8EC-F73F-416C-B6E0-133680FD6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228" y="3216913"/>
            <a:ext cx="2515474" cy="28528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06EF22E-CCF3-4961-9925-86A10B600563}"/>
              </a:ext>
            </a:extLst>
          </p:cNvPr>
          <p:cNvSpPr txBox="1"/>
          <p:nvPr/>
        </p:nvSpPr>
        <p:spPr>
          <a:xfrm>
            <a:off x="5350247" y="6116507"/>
            <a:ext cx="4217436" cy="369332"/>
          </a:xfrm>
          <a:prstGeom prst="rect">
            <a:avLst/>
          </a:prstGeom>
          <a:noFill/>
        </p:spPr>
        <p:txBody>
          <a:bodyPr wrap="square" rtlCol="0">
            <a:spAutoFit/>
          </a:bodyPr>
          <a:lstStyle/>
          <a:p>
            <a:r>
              <a:rPr lang="en-US" dirty="0"/>
              <a:t>African soldiers serving in the French army.  </a:t>
            </a:r>
          </a:p>
        </p:txBody>
      </p:sp>
    </p:spTree>
    <p:extLst>
      <p:ext uri="{BB962C8B-B14F-4D97-AF65-F5344CB8AC3E}">
        <p14:creationId xmlns:p14="http://schemas.microsoft.com/office/powerpoint/2010/main" val="242434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 22.1  The End of Empire in Africa and Asia.jpg"/>
          <p:cNvPicPr>
            <a:picLocks noChangeAspect="1"/>
          </p:cNvPicPr>
          <p:nvPr/>
        </p:nvPicPr>
        <p:blipFill>
          <a:blip r:embed="rId3"/>
          <a:stretch>
            <a:fillRect/>
          </a:stretch>
        </p:blipFill>
        <p:spPr>
          <a:xfrm>
            <a:off x="1828800" y="801624"/>
            <a:ext cx="8534400" cy="5254752"/>
          </a:xfrm>
          <a:prstGeom prst="rect">
            <a:avLst/>
          </a:prstGeom>
        </p:spPr>
      </p:pic>
    </p:spTree>
    <p:extLst>
      <p:ext uri="{BB962C8B-B14F-4D97-AF65-F5344CB8AC3E}">
        <p14:creationId xmlns:p14="http://schemas.microsoft.com/office/powerpoint/2010/main" val="37504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ea typeface="ＭＳ Ｐゴシック" pitchFamily="34" charset="-128"/>
              </a:rPr>
              <a:t>II. Comparing Freedom Struggles</a:t>
            </a:r>
            <a:endParaRPr lang="en-US" dirty="0"/>
          </a:p>
        </p:txBody>
      </p:sp>
      <p:sp>
        <p:nvSpPr>
          <p:cNvPr id="4098" name="Rectangle 2"/>
          <p:cNvSpPr>
            <a:spLocks noGrp="1" noChangeArrowheads="1"/>
          </p:cNvSpPr>
          <p:nvPr>
            <p:ph idx="1"/>
          </p:nvPr>
        </p:nvSpPr>
        <p:spPr>
          <a:xfrm>
            <a:off x="2195732" y="1868658"/>
            <a:ext cx="7772400" cy="4114800"/>
          </a:xfrm>
        </p:spPr>
        <p:txBody>
          <a:bodyPr/>
          <a:lstStyle/>
          <a:p>
            <a:pPr eaLnBrk="1" hangingPunct="1">
              <a:buFontTx/>
              <a:buNone/>
            </a:pPr>
            <a:r>
              <a:rPr lang="en-US" altLang="en-US" sz="2600" b="1" dirty="0">
                <a:ea typeface="ＭＳ Ｐゴシック" pitchFamily="34" charset="-128"/>
              </a:rPr>
              <a:t>A. The Case of India: Ending British Rule</a:t>
            </a:r>
          </a:p>
          <a:p>
            <a:pPr eaLnBrk="1" hangingPunct="1">
              <a:buFontTx/>
              <a:buNone/>
            </a:pPr>
            <a:r>
              <a:rPr lang="en-US" altLang="en-US" sz="2600" dirty="0">
                <a:ea typeface="ＭＳ Ｐゴシック" pitchFamily="34" charset="-128"/>
              </a:rPr>
              <a:t>	1.	Cultural identity primarily local before 1900</a:t>
            </a:r>
          </a:p>
          <a:p>
            <a:pPr eaLnBrk="1" hangingPunct="1">
              <a:buFontTx/>
              <a:buNone/>
            </a:pPr>
            <a:r>
              <a:rPr lang="en-US" altLang="en-US" sz="2600" dirty="0">
                <a:ea typeface="ＭＳ Ｐゴシック" pitchFamily="34" charset="-128"/>
              </a:rPr>
              <a:t>	2.	British rule promoted growing sense of Indian identity</a:t>
            </a:r>
          </a:p>
          <a:p>
            <a:pPr eaLnBrk="1" hangingPunct="1">
              <a:buFontTx/>
              <a:buNone/>
            </a:pPr>
            <a:r>
              <a:rPr lang="en-US" altLang="en-US" sz="2600" dirty="0">
                <a:ea typeface="ＭＳ Ｐゴシック" pitchFamily="34" charset="-128"/>
              </a:rPr>
              <a:t>	3.	1885: establishment of Indian National Congress (INC)</a:t>
            </a:r>
          </a:p>
          <a:p>
            <a:pPr eaLnBrk="1" hangingPunct="1">
              <a:buFontTx/>
              <a:buNone/>
            </a:pPr>
            <a:r>
              <a:rPr lang="en-US" altLang="en-US" sz="2600" dirty="0">
                <a:ea typeface="ＭＳ Ｐゴシック" pitchFamily="34" charset="-128"/>
              </a:rPr>
              <a:t>	</a:t>
            </a:r>
          </a:p>
        </p:txBody>
      </p:sp>
    </p:spTree>
    <p:extLst>
      <p:ext uri="{BB962C8B-B14F-4D97-AF65-F5344CB8AC3E}">
        <p14:creationId xmlns:p14="http://schemas.microsoft.com/office/powerpoint/2010/main" val="1031648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ea typeface="ＭＳ Ｐゴシック" pitchFamily="34" charset="-128"/>
              </a:rPr>
              <a:t>II. Comparing Freedom Struggles</a:t>
            </a:r>
            <a:endParaRPr lang="en-US" dirty="0"/>
          </a:p>
        </p:txBody>
      </p:sp>
      <p:sp>
        <p:nvSpPr>
          <p:cNvPr id="4098" name="Rectangle 2"/>
          <p:cNvSpPr>
            <a:spLocks noGrp="1" noChangeArrowheads="1"/>
          </p:cNvSpPr>
          <p:nvPr>
            <p:ph idx="1"/>
          </p:nvPr>
        </p:nvSpPr>
        <p:spPr/>
        <p:txBody>
          <a:bodyPr/>
          <a:lstStyle/>
          <a:p>
            <a:pPr eaLnBrk="1" hangingPunct="1">
              <a:buFontTx/>
              <a:buNone/>
            </a:pPr>
            <a:r>
              <a:rPr lang="en-US" altLang="en-US" sz="2600" b="1" dirty="0">
                <a:ea typeface="ＭＳ Ｐゴシック" pitchFamily="34" charset="-128"/>
              </a:rPr>
              <a:t>A. The Case of India: Ending British Rule</a:t>
            </a:r>
          </a:p>
          <a:p>
            <a:pPr eaLnBrk="1" hangingPunct="1">
              <a:buFontTx/>
              <a:buNone/>
            </a:pPr>
            <a:r>
              <a:rPr lang="en-US" altLang="en-US" sz="2600" dirty="0">
                <a:ea typeface="ＭＳ Ｐゴシック" pitchFamily="34" charset="-128"/>
              </a:rPr>
              <a:t>	4.	Mohandas Gandhi (1869-1948)</a:t>
            </a:r>
          </a:p>
          <a:p>
            <a:pPr eaLnBrk="1" hangingPunct="1">
              <a:buFontTx/>
              <a:buNone/>
            </a:pPr>
            <a:r>
              <a:rPr lang="en-US" altLang="en-US" sz="2600" dirty="0">
                <a:ea typeface="ＭＳ Ｐゴシック" pitchFamily="34" charset="-128"/>
              </a:rPr>
              <a:t>	5.	Gandhi embraced effort to mobilize women</a:t>
            </a:r>
          </a:p>
          <a:p>
            <a:pPr eaLnBrk="1" hangingPunct="1">
              <a:buFontTx/>
              <a:buNone/>
            </a:pPr>
            <a:r>
              <a:rPr lang="en-US" altLang="en-US" sz="2600" dirty="0">
                <a:ea typeface="ＭＳ Ｐゴシック" pitchFamily="34" charset="-128"/>
              </a:rPr>
              <a:t>	6.	Those who disagreed with Gandhi</a:t>
            </a:r>
          </a:p>
          <a:p>
            <a:pPr eaLnBrk="1" hangingPunct="1">
              <a:buFontTx/>
              <a:buNone/>
            </a:pPr>
            <a:r>
              <a:rPr lang="en-US" altLang="en-US" sz="2600" dirty="0">
                <a:ea typeface="ＭＳ Ｐゴシック" pitchFamily="34" charset="-128"/>
              </a:rPr>
              <a:t>	7.	Independence in 1947: Pakistan and India</a:t>
            </a:r>
          </a:p>
          <a:p>
            <a:pPr eaLnBrk="1" hangingPunct="1">
              <a:buFontTx/>
              <a:buNone/>
            </a:pPr>
            <a:r>
              <a:rPr lang="en-US" altLang="en-US" sz="2600" dirty="0">
                <a:ea typeface="ＭＳ Ｐゴシック" pitchFamily="34" charset="-128"/>
              </a:rPr>
              <a:t>	8.	1948: Hindu extremist assassinated Gandhi</a:t>
            </a:r>
          </a:p>
        </p:txBody>
      </p:sp>
    </p:spTree>
    <p:extLst>
      <p:ext uri="{BB962C8B-B14F-4D97-AF65-F5344CB8AC3E}">
        <p14:creationId xmlns:p14="http://schemas.microsoft.com/office/powerpoint/2010/main" val="4104069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_Mahatma Gandhi.jpg"/>
          <p:cNvPicPr>
            <a:picLocks noChangeAspect="1"/>
          </p:cNvPicPr>
          <p:nvPr/>
        </p:nvPicPr>
        <p:blipFill>
          <a:blip r:embed="rId3"/>
          <a:stretch>
            <a:fillRect/>
          </a:stretch>
        </p:blipFill>
        <p:spPr>
          <a:xfrm>
            <a:off x="2417964" y="320040"/>
            <a:ext cx="7356075" cy="6217920"/>
          </a:xfrm>
          <a:prstGeom prst="rect">
            <a:avLst/>
          </a:prstGeom>
        </p:spPr>
      </p:pic>
    </p:spTree>
    <p:extLst>
      <p:ext uri="{BB962C8B-B14F-4D97-AF65-F5344CB8AC3E}">
        <p14:creationId xmlns:p14="http://schemas.microsoft.com/office/powerpoint/2010/main" val="332718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22.2  The Partition of British South Asia.jpg"/>
          <p:cNvPicPr>
            <a:picLocks noChangeAspect="1"/>
          </p:cNvPicPr>
          <p:nvPr/>
        </p:nvPicPr>
        <p:blipFill>
          <a:blip r:embed="rId3"/>
          <a:stretch>
            <a:fillRect/>
          </a:stretch>
        </p:blipFill>
        <p:spPr>
          <a:xfrm>
            <a:off x="3334511" y="332232"/>
            <a:ext cx="5522976" cy="6193536"/>
          </a:xfrm>
          <a:prstGeom prst="rect">
            <a:avLst/>
          </a:prstGeom>
        </p:spPr>
      </p:pic>
    </p:spTree>
    <p:extLst>
      <p:ext uri="{BB962C8B-B14F-4D97-AF65-F5344CB8AC3E}">
        <p14:creationId xmlns:p14="http://schemas.microsoft.com/office/powerpoint/2010/main" val="979312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ea typeface="ＭＳ Ｐゴシック" pitchFamily="34" charset="-128"/>
              </a:rPr>
              <a:t>II. Comparing Freedom Struggles</a:t>
            </a:r>
            <a:endParaRPr lang="en-US" dirty="0"/>
          </a:p>
        </p:txBody>
      </p:sp>
      <p:sp>
        <p:nvSpPr>
          <p:cNvPr id="4098" name="Rectangle 2"/>
          <p:cNvSpPr>
            <a:spLocks noGrp="1" noChangeArrowheads="1"/>
          </p:cNvSpPr>
          <p:nvPr>
            <p:ph idx="1"/>
          </p:nvPr>
        </p:nvSpPr>
        <p:spPr/>
        <p:txBody>
          <a:bodyPr/>
          <a:lstStyle/>
          <a:p>
            <a:pPr eaLnBrk="1" hangingPunct="1">
              <a:buFontTx/>
              <a:buNone/>
            </a:pPr>
            <a:r>
              <a:rPr lang="en-US" altLang="en-US" sz="2600" b="1" dirty="0">
                <a:ea typeface="ＭＳ Ｐゴシック" pitchFamily="34" charset="-128"/>
              </a:rPr>
              <a:t>A. The Case of South Africa: Ending Apartheid</a:t>
            </a:r>
          </a:p>
          <a:p>
            <a:pPr eaLnBrk="1" hangingPunct="1">
              <a:buFontTx/>
              <a:buNone/>
            </a:pPr>
            <a:r>
              <a:rPr lang="en-US" altLang="en-US" sz="2600" dirty="0">
                <a:ea typeface="ＭＳ Ｐゴシック" pitchFamily="34" charset="-128"/>
              </a:rPr>
              <a:t>	1.	Freedom from Great Britain in 1910</a:t>
            </a:r>
          </a:p>
          <a:p>
            <a:pPr eaLnBrk="1" hangingPunct="1">
              <a:buFontTx/>
              <a:buNone/>
            </a:pPr>
            <a:r>
              <a:rPr lang="en-US" altLang="en-US" sz="2600" dirty="0">
                <a:ea typeface="ＭＳ Ｐゴシック" pitchFamily="34" charset="-128"/>
              </a:rPr>
              <a:t>	2.	Mature industrial economy by early 1900s</a:t>
            </a:r>
          </a:p>
          <a:p>
            <a:pPr eaLnBrk="1" hangingPunct="1">
              <a:buFontTx/>
              <a:buNone/>
            </a:pPr>
            <a:r>
              <a:rPr lang="en-US" altLang="en-US" sz="2600" dirty="0">
                <a:ea typeface="ＭＳ Ｐゴシック" pitchFamily="34" charset="-128"/>
              </a:rPr>
              <a:t>	3.	African National Congress (ANC) founded in 1912</a:t>
            </a:r>
          </a:p>
        </p:txBody>
      </p:sp>
    </p:spTree>
    <p:extLst>
      <p:ext uri="{BB962C8B-B14F-4D97-AF65-F5344CB8AC3E}">
        <p14:creationId xmlns:p14="http://schemas.microsoft.com/office/powerpoint/2010/main" val="4002452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883</Words>
  <Application>Microsoft Office PowerPoint</Application>
  <PresentationFormat>Widescreen</PresentationFormat>
  <Paragraphs>78</Paragraphs>
  <Slides>15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Calibri</vt:lpstr>
      <vt:lpstr>Calibri Light</vt:lpstr>
      <vt:lpstr>Office Theme</vt:lpstr>
      <vt:lpstr>Mr. Wyka’s AP World History </vt:lpstr>
      <vt:lpstr>PowerPoint Presentation</vt:lpstr>
      <vt:lpstr>PowerPoint Presentation</vt:lpstr>
      <vt:lpstr>PowerPoint Presentation</vt:lpstr>
      <vt:lpstr>II. Comparing Freedom Struggles</vt:lpstr>
      <vt:lpstr>II. Comparing Freedom Struggles</vt:lpstr>
      <vt:lpstr>PowerPoint Presentation</vt:lpstr>
      <vt:lpstr>PowerPoint Presentation</vt:lpstr>
      <vt:lpstr>II. Comparing Freedom Struggles</vt:lpstr>
      <vt:lpstr>PowerPoint Presentation</vt:lpstr>
      <vt:lpstr>II. Comparing Freedom Struggles</vt:lpstr>
      <vt:lpstr>PowerPoint Presentation</vt:lpstr>
      <vt:lpstr>PowerPoint Presentation</vt:lpstr>
      <vt:lpstr>PowerPoint Presentation</vt:lpstr>
      <vt:lpstr>Post Colonialism Crash Course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Wyka’s AP World History</dc:title>
  <dc:creator>Wyka, Michael</dc:creator>
  <cp:lastModifiedBy>Wyka, Michael</cp:lastModifiedBy>
  <cp:revision>20</cp:revision>
  <dcterms:created xsi:type="dcterms:W3CDTF">2017-04-23T17:10:07Z</dcterms:created>
  <dcterms:modified xsi:type="dcterms:W3CDTF">2018-05-14T11:40:01Z</dcterms:modified>
</cp:coreProperties>
</file>