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7" r:id="rId4"/>
    <p:sldId id="259" r:id="rId5"/>
    <p:sldId id="260" r:id="rId6"/>
    <p:sldId id="262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5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1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19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7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6E25-68DD-4D73-BFB6-F9459B7004CB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CCC8-B77B-4027-9ED4-E8B6C2578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1"/>
            <a:ext cx="7772400" cy="838200"/>
          </a:xfrm>
        </p:spPr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Please enter quietly.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Turn in your </a:t>
            </a:r>
            <a:r>
              <a:rPr lang="en-US" b="1" i="1" dirty="0" smtClean="0">
                <a:solidFill>
                  <a:srgbClr val="FF0000"/>
                </a:solidFill>
              </a:rPr>
              <a:t>Herodotus</a:t>
            </a:r>
            <a:r>
              <a:rPr lang="en-US" dirty="0" smtClean="0">
                <a:solidFill>
                  <a:srgbClr val="FF0000"/>
                </a:solidFill>
              </a:rPr>
              <a:t> reading analysis homework.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Pick up a Geography of History </a:t>
            </a:r>
            <a:r>
              <a:rPr lang="en-US" dirty="0" err="1" smtClean="0">
                <a:solidFill>
                  <a:srgbClr val="7030A0"/>
                </a:solidFill>
              </a:rPr>
              <a:t>bellringer</a:t>
            </a:r>
            <a:r>
              <a:rPr lang="en-US" dirty="0" smtClean="0">
                <a:solidFill>
                  <a:srgbClr val="7030A0"/>
                </a:solidFill>
              </a:rPr>
              <a:t> and begin working it BEFORE the tardy bell rings.  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You have 10 minutes to complete this </a:t>
            </a:r>
            <a:r>
              <a:rPr lang="en-US" dirty="0" err="1" smtClean="0">
                <a:solidFill>
                  <a:srgbClr val="C00000"/>
                </a:solidFill>
              </a:rPr>
              <a:t>bellringer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Dropbox</a:t>
            </a:r>
            <a:r>
              <a:rPr lang="en-US" dirty="0" smtClean="0">
                <a:solidFill>
                  <a:srgbClr val="C00000"/>
                </a:solidFill>
              </a:rPr>
              <a:t> it. 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Gupta India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Authority became decentralized</a:t>
            </a:r>
          </a:p>
          <a:p>
            <a:r>
              <a:rPr lang="en-US" dirty="0" smtClean="0"/>
              <a:t>Empire shrunk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Status of women decreased</a:t>
            </a:r>
          </a:p>
          <a:p>
            <a:r>
              <a:rPr lang="en-US" dirty="0" smtClean="0"/>
              <a:t>Technological advances</a:t>
            </a:r>
          </a:p>
          <a:p>
            <a:pPr lvl="1"/>
            <a:r>
              <a:rPr lang="en-US" dirty="0" smtClean="0"/>
              <a:t>Decimal system</a:t>
            </a:r>
          </a:p>
          <a:p>
            <a:pPr lvl="1"/>
            <a:endParaRPr lang="en-US" dirty="0"/>
          </a:p>
          <a:p>
            <a:pPr marL="514350" indent="-457200"/>
            <a:r>
              <a:rPr lang="en-US" dirty="0" smtClean="0"/>
              <a:t>Question:  </a:t>
            </a:r>
            <a:r>
              <a:rPr lang="en-US" dirty="0" smtClean="0">
                <a:solidFill>
                  <a:srgbClr val="C00000"/>
                </a:solidFill>
              </a:rPr>
              <a:t>Why was slavery never widespread in Gupta India?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p12.nysed.gov/ciai/socst/ghgonline/turnpoint/images/content/tp18/p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129" y="2514600"/>
            <a:ext cx="2447669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4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Persia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Zoroastrianism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Royal Road connected the large empire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AutoShape 2" descr="data:image/jpeg;base64,/9j/4AAQSkZJRgABAQAAAQABAAD/2wCEAAkGBxMTEhUTEhMWFhUXFxgXGRgXFxgZGxgaGBgaGBgYGhodHSgiGB0lGxgYITIhJSorLi4uGh8zODMtNygtLisBCgoKDg0OGxAQGy0mICUtLy0wLS0tLzAtLy0tLS0tLi0vLS0tLS01Ly0vLS0tLy0tLS0tLS0tLS0tLS0tLS0tLf/AABEIAL8BCAMBEQACEQEDEQH/xAAbAAABBQEBAAAAAAAAAAAAAAADAAECBAYFB//EAE8QAAECBAMEBgUGCwUHBQEAAAECEQADITEEEkEFUWFxBhMigZGhMrHB0fAUIzNCc7MVUlNicpOU09Th8TRDY4KyFnSDkrTE0iSEo8PiRP/EABsBAAEFAQEAAAAAAAAAAAAAAAABAgMEBQYH/8QAOhEAAQQABAMFBwMEAgIDAQAAAQACAxEEEiExBUFRE2FxgZEGFCKhscHwMtHhI0JS8VNyM2IVJLJD/9oADAMBAAIRAxEAPwD2DaGNVLKQlGbM79oBmbfe8KlVU7QWrKGyupnCkmgatUmhfygQmTiZpQVdtw1AJeoq7ijNpv3VgQpSNpLZilyNSpLm5qAA2kCFcwWLzu4ykaO7jfAhWYEJQISgQlAhZbau3cRKnLQOpKUqwgbKrM2KxCpKa9YASAl7ByeFUSJ+h3SObim6wS0vJkzQEghzNkSZqgCVlwkzSDQUKKmsCFHH7exKFKITK6sTlSsxSaMCRTrA7AOo0ZqAvQQqmG6Wz1dd2JZ6qYtBCAStkzsXKziXneYMuHSogEEtNCQSAIEKzI6UTFdWGljrJmNlBTKYLkLniQ4eoUjDTCqoqwF6CF2tjY6ZNlKVMSETEqUhSWLJWgAKYlitOZylVHSUmBKsxh+mOIMvCrMuX/6gYYqICmlmdiJEpQICz9SeSmugJu0CRWFdJcSJaZhRKGaTMmportGWJbgATKDMshyXO4M5EK7sjpBNmzkIUlAStBW4BcjrJ6UfW7CimUlRQQSO2CezAhE6Q9IFyFrQhALYadPClORnlGX82WIumY9/VUQuNj+m02XJnTRLlkyjOTldTlUpGKW96f2YAirHrGUcocQu+doTxi5Ug9WUrlz5j5VBTSZsmW3pEB+uf/JxoIUNp7bXLnolBKGmKTLSSSTnJQVOBYBK3ALElt7wIVfo50oOKMv5sJSsTG7RJBlJlEmwdCutLGlAg/XZIhHwu3lHFTJC0pZImlJDhSur6kskF85+dLszMm+aghXdg7RM6TLmLKAqZLRNCUF2StCVNX0mKmzMHcUDwJV0YVCUCEoEKMyYEh1FhAhD+Vop2hUsOJgQnGISzvQc+UCFH5ZLZ8w84EIsuYFBwXECFmk4UTMxWlcxQXOviJqQB18xKUpSHA7KAKNYQ0mkBFRs1FxLNa0xU/XWG50UkvZqCXVLJO84nEE7rkwdolpCkbPlkegT/wC4n03hn09sJ2iSlbGFG6Z+1Yn/AMoO0RSXyb7T9qxP/lB2iKS6iv1/2nEf+cHaIpMqQXFVj/jz+H58LnRSn8n4r/X4j95CdoikJez0Kukl2vOnm1vr6QdoilCTs5AqkKS+onYgU0tM4CkHaIpOrZiCGIJDuxmzzXf9JfjBnRSjJ2WgD61RfrZ4vXSZvc8zB2iKTK2agUyku9OuxFbn8pvJ8YO0RSKMICPSWQf8fE/vYO0RSH+Cpf4qtP77EaVH95oYM6KQcTsuUyUqSvKyqddiSGuR6bJdu+DOikSXsaUCFBCgq7jEYgEO71zvVz4nfC50UpL2TKVVSFK54jEHQC5XuAHcIM6KUhs1H4irN/acRY3HpW4QmdFKK9nJoQlQI7IPyme4BIcAvQW8IO0RSeZsyWouqWokhiTicQXALgFzZwD3Qdoik8vZqEl0oUCzOMTiAWoGd7MB4CDtEUmTsuWFZhKZRLlQxE933u7vxgzopTRgUiyVDlicQL314CDOik0iQS5+cY2/9ViLXGu4iDOikX5N+n+1Yj3wZ0UkMMf8T9qnwudFIOImS0enMUl9Dip0Obmd+kWo3yRx/rcB4oKZkmacgmZjcA4maa7wDfugcHtFlpSMmieaa4E9xSGDlAJCgxUWAM+YHUdAGvpDQ8nkpCQNyrKMCAGSFpHDEzh6oTtEtImGl5ZktlTKrUghU6ZMBHVFdlGhdvDjD2mxaEDArDqS7KeaRyGJnP3VHjCPGlpARdI5KmUE0LHR8pOoH10vVv6CJOOyAjCoSgh1KIOclRU5U2UKIPqFKbxDnPJNqNkQaK3569fzyV2WlgBw/rEakUoEJQIUFp1Fx8EfHCFQmlrcvwHddxzgSokCRCuSHIAYUbc+o5WhEIkCVKBIhS5gYNWgt77QWhPKTcm7+W7+kCFDEMjtsL9o6sad9WMKhHgQuXtKRPVNlmWoBDsaEs4U5UHYi3i0KELoYaaFJDbhTUU1gQiwISgQorsYRClAhKBCUCFCepkqIuAT5QqE6EswAYMGG5v6iBCmIELGYiSsTssxRSpSnUoKalyoKOgAYUowGkaOaMQ5mjbTZYXZzHF5Xk0ddDy/KC6+zdjSVS0qCQXuXJJrwOXwEVHYmU8/RaQwOHH9t+OqvytlSUkES0uKgtV98MMryKJKkbhoWm2sAI7kfqklXaSDlOdLh2JcONx9LxiOypyAd0eEQgpHzkr7ZX/TmJ2bJCs9icUJWIlLV6Pz4NCWBxE2tPj1idsbnsIaqc80cUrC872Pou+Z0tRy5g4JDOxcFi2umkUldQ8RIJYCvMkENZ29IO1D41gSqc2eUh1JJqA6au5axqC+lecIhHgSKMx27LPxt5QIVRE3KomYpRaj/VcsWCRY1DO5O+BCzOM2iqaVMSlKqFNQCAzON93s7sbCNWDChot2qwMZj3OJYyx1VvZu0ggB5rCgUhSFKslgUFIASKMx3RWkhcTWX871eixUYGYv06ftX8q3jdsyhLJStSlGoAdLlikPZkulqVtETcNITVKd+Nia3NaoHpHLQ6ZUsFVsymQ5fUVJAG8i2lxO3AP3doPUqk/jMX6WanqdAunswYlYC5y0ZMp7CQDm3KKgTu0LVivN2Q0YD4n9lcw3vLqdKW7bAfeyuukUiBXE8CRJQe8KhcbaW104c5CQS2YJILhLEAZte0Ga44xLHC+T9IVefFRQC5HUuVP6TTVegEoDnTMqxa9H7jGi3h7R+srCfxx7z/SaAO/f89VTM9ZYlanFi5cMxvdnALRN7vGOSg9+xBGrlrdk7QTNT+ekDMPa7VBjLlidGaK6PDYlk7bbvzHRXogVlUdo7VlyaLNWzAAaOEv582Bu0Sxwuk/Sq8+KjhHxn8sD7riSdurnJTJyZJilZFEFmSPSavpMCm4qxHCd2GyAybhUmcQ7V4hqnE69K39eXLVaMYj8xf8Ay+cUlqoqFghx8d2kKhCxqgEFyAKAk2AJAJL6MYVIp9akgKCgQ9wQ1aX5wIGqYYlGigeRfxa0IlTAS1KCmSVJsWGYC1NQKnzhbOyTKLtOUkFw5BNRSlLjwtW8IlREqcOIEKK7g93j/MDxhEIkCEJP0kv7VX3ETs2SFY7pQplJqB9LU/bzjGhhLyuAWFxau0jLuV/ZT6N4yWDkX2kqKcgZKgkuEjXsku9KUo1jXxMDqDlZwOLjLiwXqdL/AN+a1WGmoV6CgUhIAYuK/wBBFEit1qgg6hFmocN4HcRYwiEGWZgooBW4pYHmQSButCJVW2pjzLQSUgA9kAqZRJ3ZQR5xBiJ2wszFT4eB0z8rVkU4mZmbOSADe7r9Ig7z5UaJuBiSeNxl1be/O/2VL2jljw0jGw6OrblXXx0+qSD5knzMdGAAKC5BxLiSdyjSVkGisr0JZwBxDH1RFMwObtZVnCyuY8AOoHe10dsbTkTE5QhRyqBSfRBqM3EUfS4inDhZmm7paWK4hhXtLSCa8rVTo/g5ExawsAEuEosCkuHCrlQBbzHB+KdPG0C9OveoOHNwk0jiBTtdO48x3/Ra1MlKEZUJCUgGiQAK1NBxjMJJNldA1oaKaKRYROTwJEoVIvPukG1BPmBSR2EhklmJBqSdWOgNuZMb2Cw5ibruVxHF8eMTIAz9LfmqcgmjszhvMRYeqsGwpdnZuCEwqCliWzVIu5ZrhqsP8wijPiclZRa28JgDKDnJb5furWzErlz2lvMS4QtSUnKHNddN/E03wzvbJHbtDyVvCQuhnphzN2JrS/VaqM5baxfSmaU4l2FEouHB7mrqOY8NbBNDoS09VzPFZXR4sOA5DwO6H0SkBc7tVCAVairhjfjyvC495bHQ5pvBog+YvI2HzW1nTQkFSiwHx3xjrqEKUgq7XaQTo4qNCQQQC3fxgQpyCQpSS9GIJL0Om+hB8RCoTnDIqQhL3fKL7/GC0AVsigwIUZiAb+RIPiIRCjVNy4NKs43WvWkCFIyhcUO8e3f3wIUVpUQRTm5FdCzGEQpyluAWZ9IVCgn6SX9qr7iJo9khWe21gVzEhSBmymY4AD1nTag3I4e6LeHmbG74uay+J4WSdg7PWjt/KzmFkuzhIUSAFBw2YgOd140JCA0lYEILntaDWvovQJEoJNAA5UKACtHPeUk98c8V2iOYRKoOeBOodm8jCWlpYzpniXnIQoHKkO3iSfLwEZuKa98waDWgAvayVrYNzIoDIRe5IG+gVKUlhW9zzN46/DYduHibG3kvOcbi3Yqd0zufyCaUFMKhqUt9WtebRModE5UujgGztyqQ/HygCDShiFkCge/qf+UOCgIvmq6Z5BCg6VJIIPEMXHf6ocWB7S07KAyuheHsOoWt2Ft4zgpE0pC27Oma/G9qRjYzCdiQW7Lq+FcU97BbJQcPmF3OvDsezzsb62sCWiitlFgQlCpF570hkykT1JlMA9UgMlNBQDm5pv4RvYF0jo7dtyXE8aZAyfLHvz6DQV+/mqeFLWYdoGhrcVid4uwqsDyKcDt9lrdhzetEyVOUVgsoBRJJ0LEnRk23xlYpnZOa5gpdRw6Xt2OZKb8ei7uGw6ZaQhAZIDD384pOcXGytVjGsaGtFBFhqcuF0wwiVSCtnWhst9VBwQLjVt8RTzujiNOIutR4p8GFjmnaXNDiL38FwuiOKRLmKBqpSQEh3KzcJewo24VEV4sUZH/G4nQDXTaxp4+p8lbkwLYY/wCmwDUk1rvR18DfcFsUSTRUxioOQAHCXFk7zS96mLdqkl8qJ9GUs88qfWX8oW0IkyVmAfsq0IrlNu+kKkT4ZZKEqUzkOWtAhNh56VOEqSW3EFg9LQIRoEJEQIVeZLWkHqgk/mqJAHEEAsODeGoK5pDdaKeGC8vzhSVOfRBA4APWB1Xohuavi3UkEBwaVcd9fXmhEqHLmAzZYr9Ko2I/uOMTx7JCs5tXaUyUtBQCGM17Mv55dDVyK9xi3DA2QG1l8QxcmHczLtrapJxsr5UmYlLIzJVly1fKKhLhmVWr1rwh7mvGHLSdVXa+J2ND2CwRy69VqZ2FTNyOsgoLuhTF3BPmKjujMa6ltubmWO21tzEFa0lXVBJNEuDRqEuHod7VeMybtyxr9aJIocq689d1t4X3QSOj3LWh1mtQenLQiiqOzsfMkrE1yRapDEEPUUpTmCPCw3hc8bBKwi/HQiuv70qT+N4WaV2Hc11Du1BBo6fteiJtPaRxK0rUkBksEpLkCrmurnTQDjFd2HxWJcQ1m3pvyvdWRi8Fg2/HJv8AtzoaeaAMakgoLhQFmOrseUdL/wDIMYwGe2noRz8r0XEng00kh91qRvIgjbWrutdNQraMQn4B9kOHEcKW5u0AHea28VG7hGNY/IYyTpsL37wnM4cRxIIENj4phJH5GvFqSbguOij7R0ZoeB+Q1VfEYhILEtR9W8bRdErM/Z3rV+Syn4aTsu1A+G8vnvXogzDuiy1Zcm6Cu0KRYpNjJDgQtFgOlExiiYlMylCaEixB0PhrHLcXacGWvY22n5H+V6F7OTjiLXRyOp7fmOtd3PxV7DdI05qgpfeSpOpuzi4s9AGEZcfEWn9YpdBLwt7RbDfyWjlT0qDhSTyIMaDXtcLBWY5jmmnCli+luzTLm9YPRmE9yrkd9T47o3eHzhzezO4+i47j2CLJO3Gzt+4/yuMigzU0c8HD+qLj1lYezouvgcUqWoLSzgH0gTcEWodfZqYqzRCQUStbCYgwOsCzstZh9oDsJmsiaoDsVN3bk7WMZBjOpbsOa6gTNsNfo48leiJSri9LJxEjKlsylBn4VJbXSM/iDmiLK7mfpqtHhrHGaxyCxQQUF3d9TRybg7uBH9cjMHilultLQ7I6RLHZmJJSC1fSHfr3+MW2Yx0OUOOYEeY/dZkmCE2YtGUg91Hv02WrkTQpIUkuDYxsMe17Q5uxWO9hY4tdupGYHZw/OHZh1SZT0VRM6WZoQhXaYqUASzWqLO5B3wwSsc7IDqnGJ7W5yNFI4tIm9SGCsoUHtchgNTSFMrQ8MJ1QInFmcDRHKTfN4gN4X84eo0z/AJxPIBvV7YEKbnc3M+we+BCWU6nwp/PzgQo5AFAjWh9Yc62bvgQkn6RH2yv+nMTx7JCsp0lURktTrTUsKz1u/hGjgxuVhcZcfgby1+y4sxRKC4AelwQQaFu59ItPFhZURymx3rWbExKJsoF2KKEKKSCwHb3sd7773jDmjyu02XWYeXOwXuN1nukMpK5lM/ZYHskCwIO8AijFvRpeLUEbXtDH9bH0IVDFzSQvMsXSjfjYI7wfyiubOmt2ewU0FCxG97trEmOfKyJ+QaVpW9nuVXhTMPLiIy9xzZtQay0Nbu/kozFoIDOBvS/rBe7Rx7J8VDIXZiHEczr1G69CfhMHiIg0MaWgmqGgOx2UCkK7SlOHYMSGrxFC25olxOPmnADumvQ99XXyUOC4Vh8KSWAb6aCx3XV+qtCWkegQDvv7YzMxJ+JalVshKayppPAMCf8AlD+EPF8m/nmiupQxKDVSpnJA94Jv8akRIJHXYItNMbSKITByLO1C1weIN6Me+Orw/tBETlmGXod/Ved8Q9jpwM+HcHHmD8Ppy9SFGYDuNxpxHfGiOMYJxyiQfOvVYp9muJsbmMR8iCfQFFkS6uabuPGOf45xWPENEMOoBsn9l1/stwCbBudiMQKcRQb3cyfTZTGHDe73Wjnu0Nrs8oRDQgmwqDqkioL+3SEaTdt0KQgEUdlcmbcUUGVMImJOhS5D2KSkUbQ6RoQ4/ExuDhWnVZuJ4ThZmFjhoVzJU4AG9DdjXyjqsPxiCWPNIQ1w3BP06rgMT7NYvDTZIml7TsR9D0PyPLor8lAy0JILl3e/GL9hw02Kzacx1EUR9kQrUVFQfM+YlAXSt3uG3vTfETCxrcjtttValbK+QSsBsgHS9Pz+FtNmKUZKDMcKy1ehpqeJDGMiUNDzl2XRwF7o2l+9arIbd2mmZNJChlT2RXQa95fyjmsY8zSWNhoF1eCg7GKjudSqKgCN4Ld4NPbFQWDorZQ+r3KAIsdSNyhq2+H5r3H53JhC6eA2wtEtSE0c3Y9k2LU1pWJo8Q+FhY3nseirS4Vkrw93L5qqVk1IL7yR/OKZAJsq0NNAq0/EtRk0rcePCJ44+YtNNHQo6Spwok5nqX13vfQQ0yEuu9evNAjbly1otZsvbSFslQaYbW7R4E2PCNzCY1svwu0d8isLF4F0XxN1b9F1syvxfA1829cX1nqSE6m/qgQpQITTUuC19OYqPOFQhS1OuWRrNJ8cOYlZskKy/SAVRymffTI0cHsVg8Y/Uzz+y5DNlajOoNRiLM1jV4tkA6FZAcWiwdV1Nh7KStKlzCO0rslYCnahZ6prRwXd90ZeJkMbg1h2XRYKJs0ZfIwfEeev5qh7SxaUpMoJ+i9BWZwsFRStBdyBelPQBBZhDYmOccx/10T55I2N7Mb8tdxsRr+dFxMWtx2gQHoRU0u4azXizjHwmLLK4gdRp3LO4bDiRPngYHVeh103/aj3oaFKQGSNSwYub8vgxx+PdHLiHOadOt35/wAL0LhkcsWEY1++tiqo3deXXnupGctQYJZT6ijMa+LDvinkY02TYV+yeSj1ZbtSge9+9oXMOTkmvMJlMfqqTSwPaG88qj185jA9sQksGyR6dfH83UDMS18zoqIIAPr08Pv3JxLJ9Fa+808TEOYf3AKzXQp3ILE1LEd1DUjlTjCUHCwnXShiMSE0JINDpz0HAw5kebUJrn1ukjFAkdsbrHUtq2rCFMRHJAeDzUk4RNwEeB9YVzhplcDRv88kBoOopQzqSrKGH5pNK6gmJrY6KiNbvMN/CtlB2bxNnzHLVZdKvqDv5bKMpS7OEJBetizGmre+GODPEqWyO5GQsrBVRgC1Hrqb/FY6fgvDexaZnjU6Du3vpuuD9pOMiZ4w0R+EakiqOgIoi9B9VcyHMCwoLijcG1jd5rmQ7RFXtafLCZctYQl3cJDkk1d3vSMjiJMDHSht+e35ouj4O73lzYC7LuNBd6X5aXrtp3omK2pOmBlzC2oSyQebRyc+MllsE0Oi7mDARRUas9Sud8n/ADld0QdpXJWi1TEkAE3pq2ndDS8khJSsCIihDmS65g76jRWleLezdD2u0yn/AEmkcwpAhQI7iD7YQgt1RYKkiWBYAchCFxO5S0mmmhO6vhWFaNaRyQetGZ60DDsq1qTbl4GH5CB/KSxa22wNoiZJBUsZkuFOasLKL+vhHQYKYyRgOOo/LXO46Ds5TlGhV44pNGdTtVIJDEs7il4uKkrECEoEKvLSy0D/ABlN+zmJWbJCsz0gujlM++mRpYPYrB4x+pnn9lyBr3D2+0RbWOf0qUjGLQeydwDlgO2lfmUi+8xDNA12p/NFYwuNkjIYO4Du1s+vyVbFYh1qUnshS1KsWqokVZje/CHRtLWAJsz2PmeeV6eqrKanol7EJBD8Xq5LCp8YZyFgeasaFxDXkeH212SkhCqE9oEghzoW5cI4fHsfFO+mgC/L87l6VwuUS4SM5iTlFk7/AJ381amTAC5LBvX/AEMZ7WkigtAmlKXMCrF4aWlu6AQUlgXLd8KCdglQi9k0vXcaNzEO73JNTsoTpdGcuS4erOX8AHh7Xa2lI0pDRPPorYFx31hSzm1APIp8RKz2IaoI490W8Bio8M/NKzNtXd3rM4rgZ8ZFkhlyb3pvYqjzRZEvKAH07n1MVJpTK8vOt9d1fghbDGI2gAAbDZOpYKspDm9qfFDCiCTsjMP03XnVphxMQnGHJ+Itzbcga32QNoJ9E7iff7It8KlEeJa4mtR+33VPjWHM+CkY0Wcpod41H0RJXoltxj0FwrZePQknUq4lAd9WaIlbB0pV8R2izs2vEj3HzjmeP4ui2AeJ+37+i7b2UwAp2Kd/1H3P29UMSWutR5n3RzmfoAu0pTQoAMxA4v5nTvhrgSbSIwiNCeWaCEdukUVlb9nK3F/VDhkrW0mqQQT6RHBgze+DMBsElJnUC1+JFvBhBTSLRqpZT9buAdud6+yDNX6UtdUPrGBapAsLm4Hi0Oy6pb0T7OxYlzErm5aKql9DQjjTfwizC/s5A5oNc1BiIu1iLTvyXokrEBSQUVBDg1Abm0dC0giwuXc0tNFTCyPSHg5HqcQqaiJMKhCH0kv7U/cKiVmyQrJ9JEPlDkOmYHF6zpkaOE2KweLmnsPj9lxZKiAxDueybkjeT8e2LfNZDhYTAuzB3s1XezNeHkgCyq4a5zsoGqlLPlTw0hBVabJ7g4O+Ma96bFIdJDs7B++kRyNzNIulNh35JA7LdclVlISCoLSkXqSajvPfeKzIg57mujFdetm+/wA+9aE2Jc2Nj45jZ/tHKhWp08AK21tTkS1ZmfssO09eAHi8ZMfAm9uTJqzWuW/7Ldn9qScK3stJL15ihz8/lr4pInFJImCv4wFwN7c4wsdw9+GfXLl3rp+GcTixseZp1A1HT86qZWVejUM+6rnxf43w/CcJxE16V3nn4KLG8bwmFrM7Mejda62hy5+mVjSgIPNrO2rQ2XhkzGOkk0rrufDqpYuMYaWVkUVuzdNm/wDbpsiA9ru8Kn1+yKH9q1BuoLUCcpGtH1DGohwBAzBBo6FQ6jKcyeXjQPvHq4w7PmFFNqkcF94OvxuiPZPQ1yDmSoF2u+7gw4xchxgbh5IHbOoiuoP3WZisB2mLhxLatlg3/iR9QeR6lTQcw7SWrYtoaGKZGU6FaQ13QpstKXUVZQb6D4vGnBxXEsjETD57mumvRY2I4Fg5pzNI3y2F8zp152iSMckDtKHPf4WjosFxRkkf9Y5XDrz71yXEvZ6eGb/67czTqK5dx1+fNCm4ntKy7h9U7jvIozVjF4xJDPMHsdelfNdL7O4bEYXDOjmbRux4EBLDKKgC4NdxZmsN/OMiSmmqW+3XVFyKP1m9Kw3+j3jzhltHLp/KWipolNqWpTc3vhpffJJSJKDBnJqb8S/thrjeqAiQxCeBCCJamqr8YFhvseBESZm3oE2j1SVJBqd4PeKAwmcpcoUOqTUNoB3WZ76Q7MaBtLQRMNh050JYAFSUmmhUAed4kiJfI0HqPqmTHLE4joV6QT4R065FQEx/RYje/qpWFQiwIQf7yX9qfuFRKzZIVk+ky2KP0FfezI0sHsVgcYPxs8CuX9VtGaLdLGLtFVVmBdBY0Y17LVcNrCuZYpNZNlcDzH1VtO081JqApRdlGimAaqk3DVaKpw2U/A4tWkOIBwPasD+/Y+GyDiUBTZXSHCmfNq7Ow+BEnZuLQHHnfooPeWNeXMZVgivHS/REBiWlUtRlm/P1AD2QqW0Izs1kZubeOrRkS8XwbSWvJsHYtO634eAcQNOjqiNw4bfz/tS64qITlFgSSdDua9vVE+GxzcST2IsA0SdPQb+tKvi+GOwTR7wacRYAF+p0HpaGtDFhwZ3Orn1eqMT2hc/tGD+2j67H7LpfZFrOxkP91gHwAsfdQlhbqJYVaofwtSt6xz7iygF14u0096ZgGe4uKGtfjnAyuSDfNSObKQQ6hbcpqjlaEAbmHRKbpMUlTFtPqqNRusIAQ3T7Iq9UeWQwbziM76pU8IlUEKJDkMd0OIAOhQNkCZKBAuKfVLXa/vieIOc/KK167KKZ7Y2F5uh0Fn0CnIQACA/ec3m5hcTE+NwDiD/1II+SZhZ2TtLmhw5fECD80YRWVhQlrJJBtXQ76V1pFyeCBkDHsktx3b0WdhsViZMTJG+LKxuzr/V5ffyRhFFX0swBrq3iaeyFDS4ack1zg3cpKWWLCoLB9bVhABYsoNqRevKnOv8AKEFaI1Ti1YTnohV14tOhf48+6JRE7mjMEutdQoWrUhh8UgyUN0oNrs9Gm+UJo9FdxZ38m74ucN/83kqHE/8AweYWvSMxcixIHBixPOkb651FJhUJwYEIP95L+1P3ColZskKx3SyYypV6p0+1mH2RcjxMeHiL5DQtZONwU2MxDIoRZo/bdcE4lSvRYDdcxlT8feH/ANNunf8AwtrC+x8fZ/13nN/67D1GqLKU9xUXjdwOMbiou0GnI+K47i3DH8PxHZONjcHu7xyKNlcMYtFUGqKpG4kO3gNISlLZ5pxmewZz3DTvg1SUE6CwfSp83gRWqiAg6JLgGoFtD64jfHG/9QB8Qpo5po6yOI8CR4oyZYFQADyhwY0GwEjnvcA1xJA71SUpRWQQAUgE5STZ6MwOvrjlvaCRpkYzoPrX0r5rt/ZOFzYXynZx/wDz/v5K3szCKmHIlJe5UEKCQ+pYFuXOMOOB8zqZ9dl08uIZAy3f7WlxHRxHUKQmsxQotVKtQNoI1RgWsiIbq7r4LH/+Re6UOdo3p4rJ4gLlKaYGrlIax0PI+2Md0epbVEdVuMkDgHA2CkFBJIJAFw/HTx9cMILhYT7rRSNC+h8uPL43wm4rmlTLmCoIP/KSPU0Aadwfmi1GXKauYnmaQrnXpSUJSXarcOUDqvRAtEENTk4hEicQJFICGpEGcjtpNANfEN7u+LuFxDY4ZWVZcAB3a2VnYzCvmnhkDqawkkdTVD6/NWYoLQSgSKEwWHH2E+yHN0soThAFgBygsndKFGZ538IVqF0+jiXxEv8AzGn6BFeFR5Re4aLn8iqPEj/Q8wtfLWyRqTYb3r7amOgXOKQRqou1dwHd7TAhTSrWw4/FIVCAmYDNlgflCf8A4FaxKzZIVjulY+dlcJR85q/dGVxZx+FvLUrd4Kxvxv56DyXFfjGMty04SRYtwuH37/ONLCcWnwzQwUW9D+/+1g8S9nsJjnGR1h55g+Wx0+iPJmvdgXIvdt0dhhMT7xC2WqvkvOOIYH3PEOgDs2WtardGiyqaYlg8CRMkMAOECCkUAu4FYKSgpsSthUO+nxaK2LxTcNEZHf7V7AYKTGTCFnr0H581RwUhSh2WJUWoVO7013+TUjhsRMZZdbLj9T/FL1HDwsw8eUABo6dO/vu16HhdmZJPVggKLFRZ3Pu05RsYeAQsyjzWDiZzNIXHy8FPB4DIpyp6GjEC7/jHfE6gXJ6W7IMxJmJvlZQ4Cyhy9nCM3GwHMJm8t/BanD8SAOxdz28Vl1EUC0jgWceJFP5iMgXuwrbP/smlzAEpBFGYuwysNXgc23E/hSA0AplDeie4298Mu909V15q5SxuRfvTvHxQxK3L/d+eKQ3yUsLOJoQQb6sa6e6EkYBqCla690YJ1iMnknJysAgPU29cABOqQmk6kuGcjiIQGikKj8nGpUeaj7IXtDypJlUpkoMBpbyhYpXsdnadVFLE2RuRw0/bUfNGiFSqKl1A3v5Q4NsEpt6oE2aQosl2Aqz3NR5g93CJWMBbqU0uoplKWdGrvbfW/I98ADBzS/EU6Za69oDkH3b72PjCFzOiWnLu9GJyEGY/0gQcj0DCpD7/AEDyHONThhZbv8vt/tZXFA+m/wCP3WpkBhR1FgHFmFmejRrrFToSVVJYaa944+MCEUSxrXnX+ndAhCJ+cl/an7iZ7omZskK420dlmej6ucJBQaj666E1vy3RUxuHEza58ldwWKOHffI7hY7FYZaDkmIIO71Eb+YjAex0bqOhXTslZK3M02EJUxq3tS3rhobeiUmkZKAdBXd4wglkaQQTY27vBRuhic0tLQQ7fTfx6qbK0PjXzf3xr4f2gnjFSAO+R+S5vF+yuElOaIlncNR81DE4jKO0DWnDxjdi41h5GZhd8xzH2Pkb7lzMvs1i45MhIo7HWielAEj0rvUE49J0U29g1237xEg4vhiQCSL/ADVMd7OY0WaGnedfDRGRi0Gx9nrhZOLYRh1f8ifoFHHwDHvFiP1IH3QjLBOaoAs5OrVbS8YGLxrcfiWQt/Tda/M/suq4fgH8LwUszxb6vTu2HrutJ0W2cvszFIYJAyuWckXtoPXwivhcNczpa0s0r2LxNQtiuzQv88Vq41FkKJuOR9kKhSIhClWG21s5UlTAZkKdi+m48Q8c7icN2L99OS6XCYoTs7xuuWiUFCoIIcPrQ052BiAvLTorIbYSkqUminNWBLP31s9oV4DtWobY0KlNluXBbz+OUI11aFPKEAXOVTfmkPqfCHWKFjzRryRJKCKEvue/GusNeQdglAIRCRrDaQmTMSbKBbcRCFpHJJaXyhP4w8YXs3dEmYKXWAhxoRodC8JlLTRSXarYj0jd3o12bQPZ2e0dFhjCzhokLWk5qN89fXYrk8SMRJxjsg9wbksZeVjzGpHPTlupy5jknVgkPpqSe/ThpGC5uleenyXUNKMDRg77wNTrWkR87KeoGSTcq8W8h74dnA2CKRcu8+Hw8MvuTlZ2QpKMRLUbO78WIvzy+cXMAbmbff8ARU8f/wCB3l9VtZCCpIeiQAAN9BU8OHjuHRLmkdUwBgSA7XO8sPMgQISkzUrSFJIINiIEIKvpZX2v/bzomZskKbC6foD/AFzIbJulCFtSRLWkJmpUQbFKVEpO90gkeqK8kTZBTgpoZnwuzMNLJ47Ya0DPLPWS94BzDmn2jyjHnwL49W6j5rfw3Eo5fhdofkuGZqKqZy1jQnlmaKuV2g5K8a3VoJ5+JiG0UokL3i/kKj1Q74EyigpkemWTmJYUs6QAx0qX/pFqFrppY4m8/wA1VTFTNw8Mkr9gtxsXZssS0rCUrJALq04AMQGNO6NaLAsgNOFu6lYknEH4gBzTTTsB910TIS7mUkneAk+ZAiYxsu6HooRK+qzH1UiVCwLbqP3F4emIiZg4+B90CRATLZQPWLatDlbSnov56QIVjON48YEKntXCInSzLUpnqCCHBGvs5GI5YhI2ipoZTE7MFjcdsOZJBUFhSadpJA7yl2Hg1qxj4jDPZZIsfnmtzDYuOWmg0fzyXImTO0RmPcE13F8tx7IjEdMDtPX7XamEgc8s1sd2/gao+RRpWLBpc8PWXZjw4i8SQcNmxB/pjTqdtFXxfFsPhGntTqK0G+v5r3KSZlSFC9RrZuF7Q7GcOlwoaXEa/I9EnDuLQ48vEYPw9eY6/wAJ5qQoMQfAxRaS3Zah1VdEkP6PdlVbvNPCJS49fmmgK4lAFkj47ogLidynKaEtZh3Q0m01RnLZgSa0enL2xYgwzpWPeyvgFkc66jwVLE42PDyRxvv4zQNaXyB8eScyQqtQSNDpEHaObpytWiwE3zUZctCCS9bVMTSzyTNDaAHcKUMWHZE4usknqSURM0EEpq0QZKIDtFOToSNU6FuAd8Pnh7KV0d3RIUeGm7aFktVmANeKcngTwFzwHGI2tLiAOalcQ0WVosBsVCBKmTMxmOOwcuUL3UBfKoO7tR46HD4GOKnc1z2Ix0kltG32Xcxk1hlyLVmBHZo3+Zxl5xdVBVE4AljlQg5lKL9sglqgUSDTdQ73MCFZRgEuCpSlkWckAVeiQw8oEKSvpZf2v/bzomZskKbCafoD/XMhsm6VWIjQlAhZTpTstKfnUBgSygLObKHPXi0ZGPwwb/Ub5/ut3hmKLv6T/L9lwBGUtcqGJJal6m7UZi3GsSQ5M3x7d3Xl/Khmz5fgq+/pzSwqQUk6m9XZqD1Cov4QOkdHIC3Qjb6ppjbLGWvFg6ELS9Esb6UtR4h949LxDFuZjsJZGzxNnZz38e9cJhmPwsz8LJ/abHh3dy6Oy5i5yzOKlCWCQhFgRbMoa+990Nla2MBnPn+ylw73yuMl/DsB1711ogVpKEKFDXu9ohEKcCEoVCSg9DUQEXulBrZcDaHRhC/o1ZHahGdN60cHzjPdw5ma2GlpR8UkAp4tZvGbPMmapKnJuCfrJNAWFBZu6Ol4dh4Y4gYxqNPv/K4njWLxEk5bKdDqNq6D026/JV1AqBYdoFxbUAcreyHY/CjEwlnPceKbwnHnBYlsn9ux8PzZDCyNCQGG9TuxflHCyxFjyx+jua9ShnZLGJIzbTsUpcofjEsd+urxI/E2CBG0WOh+Vk0oI8HTgTK80SdSOfI0BY12P2RyYpq6mlzCfqkDeSIUtA5ptlFYG8MBI2SEA7qKQ4Y2qPNoUmjYSpIlJFgB3QF7juUgAU3hqVCVMFACHoabjryvDw12pKSxsFYwszLNlGrdbLdtO0K2MT4Ku3aSoMYCYHV0W2QlKlqIcqRmA3OcpJG+rDyjplyyuAwIShUJ4EKuv6WV9r/9E6JWbJCo4Oyf0E/6pkNk3QrERpUoEKltiRnkzE65XHNPaHmIhxEeeJze5T4WTs5mu71gUmOZXXJKq/I24/0hRomOUcKgZENRhYGj2PPWFkJzOtMbVBPhEkEhqb3qTw3UjuuGESYZpDQARr47fZeZ8azRYx4LyXA6HoDr9600XX2NjupWHKihiCHJAcguE61HOvcZsRhs7fh3UGCx3Zv/AKh0qu4d9LYy5gUApJcEOCNYyCCDRXRggiwmnhRSQkgKahIdjvbWGpyHNCypOUgMRmfVNXA4u3hAhEGbMbZGDXzO5fgzN4caCRDR1mVT5M2Y5Wdsr9nNxa7QqERRVmDAZWL730bz8R3qhTMCFntu4QqlFRBMyS1QPTQWdXcHPAhW+LeDlyPo7FZ3E8N2sOYbt1H3WYSlyTqGY9/taNe7XNkECioTEJURmHaHc+neOcMfBHJ+toKezFzwio3kDuP5rSCezQ8cpGj7xvbWOZ4lwd7XGWLUE/pG/l+y7XgvtFHK1sGINOArMTofHpyF8yiTJ4SBVybcaX5RhwYZ0zqGg5nXT+e7crpsRimQsvc1oLGvry79glhcQVXDH1+UT4/hzsKGuuw7uIPmCqXDeLR41z2NFFtXRBGt7EeH0RloJIIUQBoGrFNkjGsLSwEnmb09Cr8kT3SNcHkAbgAa+Ngn0pMUqdTFg1KWJF4YC2hYUpBTLlOWKjYGnCzc2hQ+hdJMt81Iyw9qkv3tf43w3M6ktC0lIAKacPKAEkFFUr+xyflEpmPaN/0FN3u3uMXeGi5/IqlxI/0D4ha3CAOCHZ1FzfMsk1tRiGputr0K5xWgsJFSBXLUtc9kcy4gpISq0jaktc5clJdSA53O5Ckjimj8+Bh5jcGhx2KibOx0hjB1H58ufiFehimVWafnpP2g+4xHuiVmyQpsCeyn7NP+qZCPQrMRpUoEJQIWE2zs8yZhDdhVU8t3dbwjnMZAYpO47LqcFiRNH3jf91RRc9w9vtiqdlaTHsl9DfnofZ4QC3CuaYdEpIY3dw70qx4DcfKOp9npwWviqjd/ZcT7WYZ2aOe9P0/UqYISWckqJNXLe4R0q5B2otd7ovjSFmSRRTqBexAqG3EB+7jGdjov/wCg8FscIxO8J8R8tPutRGat1RHpHkPWYRClCoSgQlAhKBCjMlhQIUAQbghweYgGiCL3WI6QYMSpxCc5zpMx1M1CpRAVrZmPCtaamGmJbqNqCwcfhWiSwd7Ou3XdDxWCKJcqYc3zgJqAweqQ93Ic++J4Z88hb0VPGYIRQtkG536Lmk6K/l/KLfiskitQoIwzkJQHUSwA1JoIaWsZ8W1ap7JZZj2Y1LqHgN6HLXc+vVWdpSOqnrSkAZSzOoj0U1c1fU6OS1IzsRgvf8O1rnVre3iFswcSHCMc8sYHDKG1ZFbHoUNOJOqacC/k0c/N7OYhjC5rg4jkPsupw/tjg5ZAxzXNB5mqGnPXrp80ZKwSS4ZvVv3XjCfE9hyvaQehC6iOaORudjgR1BsKKz2mzAOK770bzgaCW3SUuAdVpxMSLOeQJ8zFyPhmMl2jPnos6XjOAhFulHlr9LUVkqDMU8S1OV6vvjUwvs9L2n9YjL3HU/JYuL9rIBH/APXaS7vFAfNH2GkCZ1k2ZlKAcoILLzJUkihZF78qUMS4fhc0Ty6tPLVOn47hZ4wwPF87sV4Wu10hxE1CpZTNCUlLlQBKQSoqTYElJIpQ6xpYeNjgbGqyMbiJYnNLSA07mr15bddtiubOw2ImKzJT1oUEFK8+bKUs+VSSkS3LOGDeJiywwtFOOU66V/u/VZ0zcW9wdG0PGhBu6rptXkF0p+HRh50gICUKmKSSHzlBbIqpU+VWclzqgXelfM6RhvYLQDI4JGhuhcb667HyPXqtXmimtNVV/TSaN84PucRErNkijgDRA/wkf6pkI9Ctw1KhzlM1FGv1eFfY3fCIQhMANVqFgxFKJKjVt1TyakCFWx2F6+UU5kk5UqSQG7TO9yyTu3E3iviYRNGW+nirGFnMMgd6+CxQQQSCGIJBB0ansjmXtLTlO4XUtcHCxsU5hiVU0pAZOZsp1NaeiR3N6mi7DiJIXiVm/d8we5U8ThYsTEYZBp9OhHereYlNGCrd/wAesR3eExLcTCJW8/kei8ux2DdhMQ6F/Ln1HIq3srEmXOQpgahJcPRRAJTuU3rI1h2KjzxnXbVJw+fssQNN9PC1u4w11iiPSPIetUCFCdLUWZZTyCS/iDAhTlJIDFWY7yAPVCoUoEJQiEoVC5XSHZ3XIZIBWkEpdqs3ZfR+NHAiWGXI6zsq+Kg7VlDcahUel2bJKDpYEuNc2VgQPxWzeUWcBWcrP4zm7EbVfmskVuWbv5G0a4PJcw5tC12eiuEK54VpL7R5kEJHt7oqY6QNjy9VpcEwxfN2p2b9T+fRB6TYRaZ8xeU5CQcwBy2AIerF3FWrpDsFM3sw0nVM4zg5feHSNaSCBqPRchKrxdsHZYhBYacKKkwJHhfvrvtEEkEb3BzmgkbHor2Hxk0cbo43ENO4B0PLVWUgboXKBslzl25KkIVAUesDEioD24XgS5TdJpi2IDXeu6BNI0K6nRXaIlrmImZAhYd1MA6aBJJ0YnwiljIC4BzR6LX4TjWMJjkcAKvU+VeiGiZKkZjg5kyZNogJCSQASzk5QFVZiaVHOGSdpIB2wAHzU2G92gLvdXOc48tSB8q8CVrtlbP6pAzMqYarXqoneblqDuFoz5H5jpstuKPINd+ZQdkY9aiuWtCiULWkrGUJoSU6gg5coYA74dJGGgOB3CjgmL3OaR+k1eldR8iFbm/TSftB9ziYGbKwoYEApR9jKPjnhHoCshA/oTDUqiuWT9Yjw90CE/a3g05V3wIUUFWqRzH84RC4W3tm509agHNdQY1F35j1coy+IYTOO0Zvz71q8PxeQ9m/bl3LN5hvEYVFbtqKbq7j5N7BDjsE0bpKLEHQ0Ps9vjG7wDFiKYxOOjvr/P7LmvajAmbDiZg1Zv8A9Tv6b+FpppHol6g/Dx2a8613C3uysWJspKwzsygNFC48fJowJYyx5aV2mHmE0YeOYVlNzyHtiNTJp00JDmBCErGoDObgK0se+BCrr2kXOUII4rY23ZT64EIkvaKW7RAPAuPEt6oEKcrHIUQAanSkCEc3HI+yEQuJtrYkyctS0rT6ICUkHTR3pUkvW/CLmHxIiFUs3G8POIdmLthoP571Tw3RMlLzJhCi7hIBA3MTEzse6zlGiqx8FjygyHXu2+lrs7I2cnDpKQsqKi/aIuzUGlBFWaYyuzFaeFwrcMzI0mrvVWBKQlRWOzU5gkliTd0ij8bxErKqbU2XKxAdThQoFBwd9jRQ7onhnfEbaqeLwMOKbUg8CNwst0g2SMOUFClKSot2mcKe1g7g7tDGlhsUZbDt1z2P4Y3DZXRk0bu1zghRAc2LuKdzVpFgqiCBsiCXV9WakCAdKSygfGvKFRZKSiBTU2HK/rgTXA1au7HxMhKgmfKSUkllkVS4ZlD6yfUa8q2JikPxRk+Cv8PxWHbUU7RXIkD5raYaZKKGkqQQzDIUsGsKboyHhwPxbrqonMLR2ZFd2yJiMQES1TDZKSrR2Adq6w1ozGgnOcGNLjsFweiWIKs7qUSpRURlGUEgEqUtrk0AfQ03W8YzKQK5LN4ZN2rXOu/iK7M76eT9oPucTEDNlplNs49iX9hJ9SoHoVuGJUoEJoEJlGhhEIEzEhJCbkBzUAiwFzvIuRweBC4W0OjqlkrlKAJPoAgjuJG/RoysTw6zmirwP2WrhuI5Rlk9VxZuzly3zoUN5I9oppGVJDMz9TSFqxzxP/S4FU8QgHKGd1DVqVe3B4u8GGbFtae/6LO488swD3A0dNfP8CliElqFuJc89Y75eW31C7fRHGMsyiaL7STT0kiotqkO/wCbFDHxWA8eC1+C4kBzoHc9R91qkpqam/DcOEZa6JBx6ylNFMXFW8qQIVXGznUO1TKDbMHcg99D4QIVaXMq7gtoUXpCoVyRiS3ZMsDk1bVBXCIV2VN0Kkk8KeTmBCdQtU34bjwgQpNxMCEsvPxMKhLILsIEJwkboVCeFSLi9LlD5MoalSQOJfM3gCe6LOEBMopZ/E3AYZ1931WQSY2FyYUmeBOCiZYYA1ZvLWEpLethJYhwUblXmw8KrIgq3n+kOoHdRguBsbox2lNUjqzMWpL2JJFKip3Uo8Qtgia7MG6q7LjcU+Ps3v0PX8td3oYtXXKYgAosX7RcNQUcDNrqeMUOIEUNNVt8Ca63EO06d6008H5RIL/3go3+BiooR7Loyn2Y/Vy/93k+pUK4IUjMNXz6i3/55QxCgi7HM1dNzV9He1HgSqyiSQ3aNA1h7oRCU4sgvuqYEKKZDghaQQohWUhwGAa4rUO7XhEKtiNlpJBSiWLu6eRoxDQqEpWzyR26G7y1zBUs9zwHnAhDx2xguWUhRCnCgpXaIIDM5q3fD4zkdmAUc7O1jMZOhWOxUspJSoMQ4I9fONxjg8WFxWIY6J5Y7cKqicUKSpNCkgju9mkSOjD2lp5qqzEOhlEjdwb/ADxXouz8SJqBMTZVeVACO4gjujnHsLHFp5LvoZWyxiRuxFp8dLUUsl3cWb2w1SqrjJJDMFNlA7LGofv9kCFWKFPQTfKBCmjDTCHaZWzqQKeP84EK1hETAoZgprV6uneKmEQrpFufsMIhPCoShUJQqE8CRNCoWO6QbUznqimqJi3OlFEIb/K4Nqxp4SAin8lz/FMcwgwAajny/KXGlmnl4ReWFaJmaBPCiV7q/G+0CQqCyeXx8awoTXkKtM5+FIkAVR7xegQ8g+PfC0FGXEpa/HxuhUcle2bjuqWlTPlUFcWYggcwfKK2Ig7QGulfO1oYDHe7ltjQOv5EH6rezVgz8ORUGYkjkZGKaMNmxXeKK+j6yAnrUFIQlAKpQKgEeiL7nr5Q9CrK6Oz3pMlAfZjQMKZaOweu8wIUkbAnv9JK3/Rgs9wzaachBSEvwDPp25Jq9UNbkmo4QUhSOwp2TLmkGouguwbUQUhF/BeIb/8Amf8AQVaCkKynZcxh25IPCSW+8EFIT/gyZ+PJ/Uq/ewlBCb8GTfx5H6hf7+FpCqzujhUSpRwxJu+FJfxnQ4PcNAVE+CN5tzQfEBN/s0PxcJ+yH99Du1f1Pqme6Qf4N9AiyNhrRRK5AG4YdYA5AT/hzEZ1NlTNY1gytFDuUlbImn+9lDlIX++hKCVIbInOT10rl1MxhybEQUEqaZs3EUaZKNa/NTQ3H+01gyhCENn4r8aWNaImta1cTBlCEvwdivx5fLJM3/7xugyhCStm4ot25Q5Imve39p3VgyjohHTsyfrNlDh1c7+JgyhCl+C535aX+rnfxMGUITHZc/8ALSv1U/8AiYMoQo/gqf8AlpX6qf8AxUGUISGy8R+Wlfqp/wDFQUEKuejLkk/JySXJ6ibUmpP9oiUSPAoEqu7CQONlgvwCinotxkH/AIM2nhiIO1f1KT3OD/AegTJ6KAfkP1U7+Ig7V/Uo90g/wHon/wBlvsf1c/8AiIXtZOpSe54f/AeiieiaTcSD/wAOd/EQdtJ1KPcsP/gPRBX0MBLgyAGZhKm331n3g7aT/IpPccN/xj0UT0Lo2eT+pmfv4XtpP8ij3HDf8bfRP/sZuXJF69QvXT6a0J20n+RR7jhv+NvoEj0MLvnk8uqmt/1EHbSf5FJ7hhf+NvoFf2fsWaiYgqmS+rlrcITLWCQJcxAZSpqso+cJZjbR4jOuqtNaGgNGw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UTEhMWFhUXFxgXGRgXFxgZGxgaGBgaGBgYGhodHSgiGB0lGxgYITIhJSorLi4uGh8zODMtNygtLisBCgoKDg0OGxAQGy0mICUtLy0wLS0tLzAtLy0tLS0tLi0vLS0tLS01Ly0vLS0tLy0tLS0tLS0tLS0tLS0tLS0tLf/AABEIAL8BCAMBEQACEQEDEQH/xAAbAAABBQEBAAAAAAAAAAAAAAADAAECBAYFB//EAE8QAAECBAMEBgUGCwUHBQEAAAECEQADITEEEkEFUWFxBhMigZGhMrHB0fAUIzNCc7MVUlNicpOU09Th8TRDY4KyFnSDkrTE0iSEo8PiRP/EABsBAAEFAQEAAAAAAAAAAAAAAAABAgMEBQYH/8QAOhEAAQQABAMFBwMEAgIDAQAAAQACAxEEEiExBUFRE2FxgZEGFCKhscHwMtHhI0JS8VNyM2IVJLJD/9oADAMBAAIRAxEAPwD2DaGNVLKQlGbM79oBmbfe8KlVU7QWrKGyupnCkmgatUmhfygQmTiZpQVdtw1AJeoq7ijNpv3VgQpSNpLZilyNSpLm5qAA2kCFcwWLzu4ykaO7jfAhWYEJQISgQlAhZbau3cRKnLQOpKUqwgbKrM2KxCpKa9YASAl7ByeFUSJ+h3SObim6wS0vJkzQEghzNkSZqgCVlwkzSDQUKKmsCFHH7exKFKITK6sTlSsxSaMCRTrA7AOo0ZqAvQQqmG6Wz1dd2JZ6qYtBCAStkzsXKziXneYMuHSogEEtNCQSAIEKzI6UTFdWGljrJmNlBTKYLkLniQ4eoUjDTCqoqwF6CF2tjY6ZNlKVMSETEqUhSWLJWgAKYlitOZylVHSUmBKsxh+mOIMvCrMuX/6gYYqICmlmdiJEpQICz9SeSmugJu0CRWFdJcSJaZhRKGaTMmportGWJbgATKDMshyXO4M5EK7sjpBNmzkIUlAStBW4BcjrJ6UfW7CimUlRQQSO2CezAhE6Q9IFyFrQhALYadPClORnlGX82WIumY9/VUQuNj+m02XJnTRLlkyjOTldTlUpGKW96f2YAirHrGUcocQu+doTxi5Ug9WUrlz5j5VBTSZsmW3pEB+uf/JxoIUNp7bXLnolBKGmKTLSSSTnJQVOBYBK3ALElt7wIVfo50oOKMv5sJSsTG7RJBlJlEmwdCutLGlAg/XZIhHwu3lHFTJC0pZImlJDhSur6kskF85+dLszMm+aghXdg7RM6TLmLKAqZLRNCUF2StCVNX0mKmzMHcUDwJV0YVCUCEoEKMyYEh1FhAhD+Vop2hUsOJgQnGISzvQc+UCFH5ZLZ8w84EIsuYFBwXECFmk4UTMxWlcxQXOviJqQB18xKUpSHA7KAKNYQ0mkBFRs1FxLNa0xU/XWG50UkvZqCXVLJO84nEE7rkwdolpCkbPlkegT/wC4n03hn09sJ2iSlbGFG6Z+1Yn/AMoO0RSXyb7T9qxP/lB2iKS6iv1/2nEf+cHaIpMqQXFVj/jz+H58LnRSn8n4r/X4j95CdoikJez0Kukl2vOnm1vr6QdoilCTs5AqkKS+onYgU0tM4CkHaIpOrZiCGIJDuxmzzXf9JfjBnRSjJ2WgD61RfrZ4vXSZvc8zB2iKTK2agUyku9OuxFbn8pvJ8YO0RSKMICPSWQf8fE/vYO0RSH+Cpf4qtP77EaVH95oYM6KQcTsuUyUqSvKyqddiSGuR6bJdu+DOikSXsaUCFBCgq7jEYgEO71zvVz4nfC50UpL2TKVVSFK54jEHQC5XuAHcIM6KUhs1H4irN/acRY3HpW4QmdFKK9nJoQlQI7IPyme4BIcAvQW8IO0RSeZsyWouqWokhiTicQXALgFzZwD3Qdoik8vZqEl0oUCzOMTiAWoGd7MB4CDtEUmTsuWFZhKZRLlQxE933u7vxgzopTRgUiyVDlicQL314CDOik0iQS5+cY2/9ViLXGu4iDOikX5N+n+1Yj3wZ0UkMMf8T9qnwudFIOImS0enMUl9Dip0Obmd+kWo3yRx/rcB4oKZkmacgmZjcA4maa7wDfugcHtFlpSMmieaa4E9xSGDlAJCgxUWAM+YHUdAGvpDQ8nkpCQNyrKMCAGSFpHDEzh6oTtEtImGl5ZktlTKrUghU6ZMBHVFdlGhdvDjD2mxaEDArDqS7KeaRyGJnP3VHjCPGlpARdI5KmUE0LHR8pOoH10vVv6CJOOyAjCoSgh1KIOclRU5U2UKIPqFKbxDnPJNqNkQaK3569fzyV2WlgBw/rEakUoEJQIUFp1Fx8EfHCFQmlrcvwHddxzgSokCRCuSHIAYUbc+o5WhEIkCVKBIhS5gYNWgt77QWhPKTcm7+W7+kCFDEMjtsL9o6sad9WMKhHgQuXtKRPVNlmWoBDsaEs4U5UHYi3i0KELoYaaFJDbhTUU1gQiwISgQorsYRClAhKBCUCFCepkqIuAT5QqE6EswAYMGG5v6iBCmIELGYiSsTssxRSpSnUoKalyoKOgAYUowGkaOaMQ5mjbTZYXZzHF5Xk0ddDy/KC6+zdjSVS0qCQXuXJJrwOXwEVHYmU8/RaQwOHH9t+OqvytlSUkES0uKgtV98MMryKJKkbhoWm2sAI7kfqklXaSDlOdLh2JcONx9LxiOypyAd0eEQgpHzkr7ZX/TmJ2bJCs9icUJWIlLV6Pz4NCWBxE2tPj1idsbnsIaqc80cUrC872Pou+Z0tRy5g4JDOxcFi2umkUldQ8RIJYCvMkENZ29IO1D41gSqc2eUh1JJqA6au5axqC+lecIhHgSKMx27LPxt5QIVRE3KomYpRaj/VcsWCRY1DO5O+BCzOM2iqaVMSlKqFNQCAzON93s7sbCNWDChot2qwMZj3OJYyx1VvZu0ggB5rCgUhSFKslgUFIASKMx3RWkhcTWX871eixUYGYv06ftX8q3jdsyhLJStSlGoAdLlikPZkulqVtETcNITVKd+Nia3NaoHpHLQ6ZUsFVsymQ5fUVJAG8i2lxO3AP3doPUqk/jMX6WanqdAunswYlYC5y0ZMp7CQDm3KKgTu0LVivN2Q0YD4n9lcw3vLqdKW7bAfeyuukUiBXE8CRJQe8KhcbaW104c5CQS2YJILhLEAZte0Ga44xLHC+T9IVefFRQC5HUuVP6TTVegEoDnTMqxa9H7jGi3h7R+srCfxx7z/SaAO/f89VTM9ZYlanFi5cMxvdnALRN7vGOSg9+xBGrlrdk7QTNT+ekDMPa7VBjLlidGaK6PDYlk7bbvzHRXogVlUdo7VlyaLNWzAAaOEv582Bu0Sxwuk/Sq8+KjhHxn8sD7riSdurnJTJyZJilZFEFmSPSavpMCm4qxHCd2GyAybhUmcQ7V4hqnE69K39eXLVaMYj8xf8Ay+cUlqoqFghx8d2kKhCxqgEFyAKAk2AJAJL6MYVIp9akgKCgQ9wQ1aX5wIGqYYlGigeRfxa0IlTAS1KCmSVJsWGYC1NQKnzhbOyTKLtOUkFw5BNRSlLjwtW8IlREqcOIEKK7g93j/MDxhEIkCEJP0kv7VX3ETs2SFY7pQplJqB9LU/bzjGhhLyuAWFxau0jLuV/ZT6N4yWDkX2kqKcgZKgkuEjXsku9KUo1jXxMDqDlZwOLjLiwXqdL/AN+a1WGmoV6CgUhIAYuK/wBBFEit1qgg6hFmocN4HcRYwiEGWZgooBW4pYHmQSButCJVW2pjzLQSUgA9kAqZRJ3ZQR5xBiJ2wszFT4eB0z8rVkU4mZmbOSADe7r9Ig7z5UaJuBiSeNxl1be/O/2VL2jljw0jGw6OrblXXx0+qSD5knzMdGAAKC5BxLiSdyjSVkGisr0JZwBxDH1RFMwObtZVnCyuY8AOoHe10dsbTkTE5QhRyqBSfRBqM3EUfS4inDhZmm7paWK4hhXtLSCa8rVTo/g5ExawsAEuEosCkuHCrlQBbzHB+KdPG0C9OveoOHNwk0jiBTtdO48x3/Ra1MlKEZUJCUgGiQAK1NBxjMJJNldA1oaKaKRYROTwJEoVIvPukG1BPmBSR2EhklmJBqSdWOgNuZMb2Cw5ibruVxHF8eMTIAz9LfmqcgmjszhvMRYeqsGwpdnZuCEwqCliWzVIu5ZrhqsP8wijPiclZRa28JgDKDnJb5furWzErlz2lvMS4QtSUnKHNddN/E03wzvbJHbtDyVvCQuhnphzN2JrS/VaqM5baxfSmaU4l2FEouHB7mrqOY8NbBNDoS09VzPFZXR4sOA5DwO6H0SkBc7tVCAVairhjfjyvC495bHQ5pvBog+YvI2HzW1nTQkFSiwHx3xjrqEKUgq7XaQTo4qNCQQQC3fxgQpyCQpSS9GIJL0Om+hB8RCoTnDIqQhL3fKL7/GC0AVsigwIUZiAb+RIPiIRCjVNy4NKs43WvWkCFIyhcUO8e3f3wIUVpUQRTm5FdCzGEQpyluAWZ9IVCgn6SX9qr7iJo9khWe21gVzEhSBmymY4AD1nTag3I4e6LeHmbG74uay+J4WSdg7PWjt/KzmFkuzhIUSAFBw2YgOd140JCA0lYEILntaDWvovQJEoJNAA5UKACtHPeUk98c8V2iOYRKoOeBOodm8jCWlpYzpniXnIQoHKkO3iSfLwEZuKa98waDWgAvayVrYNzIoDIRe5IG+gVKUlhW9zzN46/DYduHibG3kvOcbi3Yqd0zufyCaUFMKhqUt9WtebRModE5UujgGztyqQ/HygCDShiFkCge/qf+UOCgIvmq6Z5BCg6VJIIPEMXHf6ocWB7S07KAyuheHsOoWt2Ft4zgpE0pC27Oma/G9qRjYzCdiQW7Lq+FcU97BbJQcPmF3OvDsezzsb62sCWiitlFgQlCpF570hkykT1JlMA9UgMlNBQDm5pv4RvYF0jo7dtyXE8aZAyfLHvz6DQV+/mqeFLWYdoGhrcVid4uwqsDyKcDt9lrdhzetEyVOUVgsoBRJJ0LEnRk23xlYpnZOa5gpdRw6Xt2OZKb8ei7uGw6ZaQhAZIDD384pOcXGytVjGsaGtFBFhqcuF0wwiVSCtnWhst9VBwQLjVt8RTzujiNOIutR4p8GFjmnaXNDiL38FwuiOKRLmKBqpSQEh3KzcJewo24VEV4sUZH/G4nQDXTaxp4+p8lbkwLYY/wCmwDUk1rvR18DfcFsUSTRUxioOQAHCXFk7zS96mLdqkl8qJ9GUs88qfWX8oW0IkyVmAfsq0IrlNu+kKkT4ZZKEqUzkOWtAhNh56VOEqSW3EFg9LQIRoEJEQIVeZLWkHqgk/mqJAHEEAsODeGoK5pDdaKeGC8vzhSVOfRBA4APWB1Xohuavi3UkEBwaVcd9fXmhEqHLmAzZYr9Ko2I/uOMTx7JCs5tXaUyUtBQCGM17Mv55dDVyK9xi3DA2QG1l8QxcmHczLtrapJxsr5UmYlLIzJVly1fKKhLhmVWr1rwh7mvGHLSdVXa+J2ND2CwRy69VqZ2FTNyOsgoLuhTF3BPmKjujMa6ltubmWO21tzEFa0lXVBJNEuDRqEuHod7VeMybtyxr9aJIocq689d1t4X3QSOj3LWh1mtQenLQiiqOzsfMkrE1yRapDEEPUUpTmCPCw3hc8bBKwi/HQiuv70qT+N4WaV2Hc11Du1BBo6fteiJtPaRxK0rUkBksEpLkCrmurnTQDjFd2HxWJcQ1m3pvyvdWRi8Fg2/HJv8AtzoaeaAMakgoLhQFmOrseUdL/wDIMYwGe2noRz8r0XEng00kh91qRvIgjbWrutdNQraMQn4B9kOHEcKW5u0AHea28VG7hGNY/IYyTpsL37wnM4cRxIIENj4phJH5GvFqSbguOij7R0ZoeB+Q1VfEYhILEtR9W8bRdErM/Z3rV+Syn4aTsu1A+G8vnvXogzDuiy1Zcm6Cu0KRYpNjJDgQtFgOlExiiYlMylCaEixB0PhrHLcXacGWvY22n5H+V6F7OTjiLXRyOp7fmOtd3PxV7DdI05qgpfeSpOpuzi4s9AGEZcfEWn9YpdBLwt7RbDfyWjlT0qDhSTyIMaDXtcLBWY5jmmnCli+luzTLm9YPRmE9yrkd9T47o3eHzhzezO4+i47j2CLJO3Gzt+4/yuMigzU0c8HD+qLj1lYezouvgcUqWoLSzgH0gTcEWodfZqYqzRCQUStbCYgwOsCzstZh9oDsJmsiaoDsVN3bk7WMZBjOpbsOa6gTNsNfo48leiJSri9LJxEjKlsylBn4VJbXSM/iDmiLK7mfpqtHhrHGaxyCxQQUF3d9TRybg7uBH9cjMHilultLQ7I6RLHZmJJSC1fSHfr3+MW2Yx0OUOOYEeY/dZkmCE2YtGUg91Hv02WrkTQpIUkuDYxsMe17Q5uxWO9hY4tdupGYHZw/OHZh1SZT0VRM6WZoQhXaYqUASzWqLO5B3wwSsc7IDqnGJ7W5yNFI4tIm9SGCsoUHtchgNTSFMrQ8MJ1QInFmcDRHKTfN4gN4X84eo0z/AJxPIBvV7YEKbnc3M+we+BCWU6nwp/PzgQo5AFAjWh9Yc62bvgQkn6RH2yv+nMTx7JCsp0lURktTrTUsKz1u/hGjgxuVhcZcfgby1+y4sxRKC4AelwQQaFu59ItPFhZURymx3rWbExKJsoF2KKEKKSCwHb3sd7773jDmjyu02XWYeXOwXuN1nukMpK5lM/ZYHskCwIO8AijFvRpeLUEbXtDH9bH0IVDFzSQvMsXSjfjYI7wfyiubOmt2ewU0FCxG97trEmOfKyJ+QaVpW9nuVXhTMPLiIy9xzZtQay0Nbu/kozFoIDOBvS/rBe7Rx7J8VDIXZiHEczr1G69CfhMHiIg0MaWgmqGgOx2UCkK7SlOHYMSGrxFC25olxOPmnADumvQ99XXyUOC4Vh8KSWAb6aCx3XV+qtCWkegQDvv7YzMxJ+JalVshKayppPAMCf8AlD+EPF8m/nmiupQxKDVSpnJA94Jv8akRIJHXYItNMbSKITByLO1C1weIN6Me+Orw/tBETlmGXod/Ved8Q9jpwM+HcHHmD8Ppy9SFGYDuNxpxHfGiOMYJxyiQfOvVYp9muJsbmMR8iCfQFFkS6uabuPGOf45xWPENEMOoBsn9l1/stwCbBudiMQKcRQb3cyfTZTGHDe73Wjnu0Nrs8oRDQgmwqDqkioL+3SEaTdt0KQgEUdlcmbcUUGVMImJOhS5D2KSkUbQ6RoQ4/ExuDhWnVZuJ4ThZmFjhoVzJU4AG9DdjXyjqsPxiCWPNIQ1w3BP06rgMT7NYvDTZIml7TsR9D0PyPLor8lAy0JILl3e/GL9hw02Kzacx1EUR9kQrUVFQfM+YlAXSt3uG3vTfETCxrcjtttValbK+QSsBsgHS9Pz+FtNmKUZKDMcKy1ehpqeJDGMiUNDzl2XRwF7o2l+9arIbd2mmZNJChlT2RXQa95fyjmsY8zSWNhoF1eCg7GKjudSqKgCN4Ld4NPbFQWDorZQ+r3KAIsdSNyhq2+H5r3H53JhC6eA2wtEtSE0c3Y9k2LU1pWJo8Q+FhY3nseirS4Vkrw93L5qqVk1IL7yR/OKZAJsq0NNAq0/EtRk0rcePCJ44+YtNNHQo6Spwok5nqX13vfQQ0yEuu9evNAjbly1otZsvbSFslQaYbW7R4E2PCNzCY1svwu0d8isLF4F0XxN1b9F1syvxfA1829cX1nqSE6m/qgQpQITTUuC19OYqPOFQhS1OuWRrNJ8cOYlZskKy/SAVRymffTI0cHsVg8Y/Uzz+y5DNlajOoNRiLM1jV4tkA6FZAcWiwdV1Nh7KStKlzCO0rslYCnahZ6prRwXd90ZeJkMbg1h2XRYKJs0ZfIwfEeev5qh7SxaUpMoJ+i9BWZwsFRStBdyBelPQBBZhDYmOccx/10T55I2N7Mb8tdxsRr+dFxMWtx2gQHoRU0u4azXizjHwmLLK4gdRp3LO4bDiRPngYHVeh103/aj3oaFKQGSNSwYub8vgxx+PdHLiHOadOt35/wAL0LhkcsWEY1++tiqo3deXXnupGctQYJZT6ijMa+LDvinkY02TYV+yeSj1ZbtSge9+9oXMOTkmvMJlMfqqTSwPaG88qj185jA9sQksGyR6dfH83UDMS18zoqIIAPr08Pv3JxLJ9Fa+808TEOYf3AKzXQp3ILE1LEd1DUjlTjCUHCwnXShiMSE0JINDpz0HAw5kebUJrn1ukjFAkdsbrHUtq2rCFMRHJAeDzUk4RNwEeB9YVzhplcDRv88kBoOopQzqSrKGH5pNK6gmJrY6KiNbvMN/CtlB2bxNnzHLVZdKvqDv5bKMpS7OEJBetizGmre+GODPEqWyO5GQsrBVRgC1Hrqb/FY6fgvDexaZnjU6Du3vpuuD9pOMiZ4w0R+EakiqOgIoi9B9VcyHMCwoLijcG1jd5rmQ7RFXtafLCZctYQl3cJDkk1d3vSMjiJMDHSht+e35ouj4O73lzYC7LuNBd6X5aXrtp3omK2pOmBlzC2oSyQebRyc+MllsE0Oi7mDARRUas9Sud8n/ADld0QdpXJWi1TEkAE3pq2ndDS8khJSsCIihDmS65g76jRWleLezdD2u0yn/AEmkcwpAhQI7iD7YQgt1RYKkiWBYAchCFxO5S0mmmhO6vhWFaNaRyQetGZ60DDsq1qTbl4GH5CB/KSxa22wNoiZJBUsZkuFOasLKL+vhHQYKYyRgOOo/LXO46Ds5TlGhV44pNGdTtVIJDEs7il4uKkrECEoEKvLSy0D/ABlN+zmJWbJCsz0gujlM++mRpYPYrB4x+pnn9lyBr3D2+0RbWOf0qUjGLQeydwDlgO2lfmUi+8xDNA12p/NFYwuNkjIYO4Du1s+vyVbFYh1qUnshS1KsWqokVZje/CHRtLWAJsz2PmeeV6eqrKanol7EJBD8Xq5LCp8YZyFgeasaFxDXkeH212SkhCqE9oEghzoW5cI4fHsfFO+mgC/L87l6VwuUS4SM5iTlFk7/AJ381amTAC5LBvX/AEMZ7WkigtAmlKXMCrF4aWlu6AQUlgXLd8KCdglQi9k0vXcaNzEO73JNTsoTpdGcuS4erOX8AHh7Xa2lI0pDRPPorYFx31hSzm1APIp8RKz2IaoI490W8Bio8M/NKzNtXd3rM4rgZ8ZFkhlyb3pvYqjzRZEvKAH07n1MVJpTK8vOt9d1fghbDGI2gAAbDZOpYKspDm9qfFDCiCTsjMP03XnVphxMQnGHJ+Itzbcga32QNoJ9E7iff7It8KlEeJa4mtR+33VPjWHM+CkY0Wcpod41H0RJXoltxj0FwrZePQknUq4lAd9WaIlbB0pV8R2izs2vEj3HzjmeP4ui2AeJ+37+i7b2UwAp2Kd/1H3P29UMSWutR5n3RzmfoAu0pTQoAMxA4v5nTvhrgSbSIwiNCeWaCEdukUVlb9nK3F/VDhkrW0mqQQT6RHBgze+DMBsElJnUC1+JFvBhBTSLRqpZT9buAdud6+yDNX6UtdUPrGBapAsLm4Hi0Oy6pb0T7OxYlzErm5aKql9DQjjTfwizC/s5A5oNc1BiIu1iLTvyXokrEBSQUVBDg1Abm0dC0giwuXc0tNFTCyPSHg5HqcQqaiJMKhCH0kv7U/cKiVmyQrJ9JEPlDkOmYHF6zpkaOE2KweLmnsPj9lxZKiAxDueybkjeT8e2LfNZDhYTAuzB3s1XezNeHkgCyq4a5zsoGqlLPlTw0hBVabJ7g4O+Ma96bFIdJDs7B++kRyNzNIulNh35JA7LdclVlISCoLSkXqSajvPfeKzIg57mujFdetm+/wA+9aE2Jc2Nj45jZ/tHKhWp08AK21tTkS1ZmfssO09eAHi8ZMfAm9uTJqzWuW/7Ldn9qScK3stJL15ihz8/lr4pInFJImCv4wFwN7c4wsdw9+GfXLl3rp+GcTixseZp1A1HT86qZWVejUM+6rnxf43w/CcJxE16V3nn4KLG8bwmFrM7Mejda62hy5+mVjSgIPNrO2rQ2XhkzGOkk0rrufDqpYuMYaWVkUVuzdNm/wDbpsiA9ru8Kn1+yKH9q1BuoLUCcpGtH1DGohwBAzBBo6FQ6jKcyeXjQPvHq4w7PmFFNqkcF94OvxuiPZPQ1yDmSoF2u+7gw4xchxgbh5IHbOoiuoP3WZisB2mLhxLatlg3/iR9QeR6lTQcw7SWrYtoaGKZGU6FaQ13QpstKXUVZQb6D4vGnBxXEsjETD57mumvRY2I4Fg5pzNI3y2F8zp152iSMckDtKHPf4WjosFxRkkf9Y5XDrz71yXEvZ6eGb/67czTqK5dx1+fNCm4ntKy7h9U7jvIozVjF4xJDPMHsdelfNdL7O4bEYXDOjmbRux4EBLDKKgC4NdxZmsN/OMiSmmqW+3XVFyKP1m9Kw3+j3jzhltHLp/KWipolNqWpTc3vhpffJJSJKDBnJqb8S/thrjeqAiQxCeBCCJamqr8YFhvseBESZm3oE2j1SVJBqd4PeKAwmcpcoUOqTUNoB3WZ76Q7MaBtLQRMNh050JYAFSUmmhUAed4kiJfI0HqPqmTHLE4joV6QT4R065FQEx/RYje/qpWFQiwIQf7yX9qfuFRKzZIVk+ky2KP0FfezI0sHsVgcYPxs8CuX9VtGaLdLGLtFVVmBdBY0Y17LVcNrCuZYpNZNlcDzH1VtO081JqApRdlGimAaqk3DVaKpw2U/A4tWkOIBwPasD+/Y+GyDiUBTZXSHCmfNq7Ow+BEnZuLQHHnfooPeWNeXMZVgivHS/REBiWlUtRlm/P1AD2QqW0Izs1kZubeOrRkS8XwbSWvJsHYtO634eAcQNOjqiNw4bfz/tS64qITlFgSSdDua9vVE+GxzcST2IsA0SdPQb+tKvi+GOwTR7wacRYAF+p0HpaGtDFhwZ3Orn1eqMT2hc/tGD+2j67H7LpfZFrOxkP91gHwAsfdQlhbqJYVaofwtSt6xz7iygF14u0096ZgGe4uKGtfjnAyuSDfNSObKQQ6hbcpqjlaEAbmHRKbpMUlTFtPqqNRusIAQ3T7Iq9UeWQwbziM76pU8IlUEKJDkMd0OIAOhQNkCZKBAuKfVLXa/vieIOc/KK167KKZ7Y2F5uh0Fn0CnIQACA/ec3m5hcTE+NwDiD/1II+SZhZ2TtLmhw5fECD80YRWVhQlrJJBtXQ76V1pFyeCBkDHsktx3b0WdhsViZMTJG+LKxuzr/V5ffyRhFFX0swBrq3iaeyFDS4ack1zg3cpKWWLCoLB9bVhABYsoNqRevKnOv8AKEFaI1Ti1YTnohV14tOhf48+6JRE7mjMEutdQoWrUhh8UgyUN0oNrs9Gm+UJo9FdxZ38m74ucN/83kqHE/8AweYWvSMxcixIHBixPOkb651FJhUJwYEIP95L+1P3ColZskKx3SyYypV6p0+1mH2RcjxMeHiL5DQtZONwU2MxDIoRZo/bdcE4lSvRYDdcxlT8feH/ANNunf8AwtrC+x8fZ/13nN/67D1GqLKU9xUXjdwOMbiou0GnI+K47i3DH8PxHZONjcHu7xyKNlcMYtFUGqKpG4kO3gNISlLZ5pxmewZz3DTvg1SUE6CwfSp83gRWqiAg6JLgGoFtD64jfHG/9QB8Qpo5po6yOI8CR4oyZYFQADyhwY0GwEjnvcA1xJA71SUpRWQQAUgE5STZ6MwOvrjlvaCRpkYzoPrX0r5rt/ZOFzYXynZx/wDz/v5K3szCKmHIlJe5UEKCQ+pYFuXOMOOB8zqZ9dl08uIZAy3f7WlxHRxHUKQmsxQotVKtQNoI1RgWsiIbq7r4LH/+Re6UOdo3p4rJ4gLlKaYGrlIax0PI+2Md0epbVEdVuMkDgHA2CkFBJIJAFw/HTx9cMILhYT7rRSNC+h8uPL43wm4rmlTLmCoIP/KSPU0Aadwfmi1GXKauYnmaQrnXpSUJSXarcOUDqvRAtEENTk4hEicQJFICGpEGcjtpNANfEN7u+LuFxDY4ZWVZcAB3a2VnYzCvmnhkDqawkkdTVD6/NWYoLQSgSKEwWHH2E+yHN0soThAFgBygsndKFGZ538IVqF0+jiXxEv8AzGn6BFeFR5Re4aLn8iqPEj/Q8wtfLWyRqTYb3r7amOgXOKQRqou1dwHd7TAhTSrWw4/FIVCAmYDNlgflCf8A4FaxKzZIVjulY+dlcJR85q/dGVxZx+FvLUrd4Kxvxv56DyXFfjGMty04SRYtwuH37/ONLCcWnwzQwUW9D+/+1g8S9nsJjnGR1h55g+Wx0+iPJmvdgXIvdt0dhhMT7xC2WqvkvOOIYH3PEOgDs2WtardGiyqaYlg8CRMkMAOECCkUAu4FYKSgpsSthUO+nxaK2LxTcNEZHf7V7AYKTGTCFnr0H581RwUhSh2WJUWoVO7013+TUjhsRMZZdbLj9T/FL1HDwsw8eUABo6dO/vu16HhdmZJPVggKLFRZ3Pu05RsYeAQsyjzWDiZzNIXHy8FPB4DIpyp6GjEC7/jHfE6gXJ6W7IMxJmJvlZQ4Cyhy9nCM3GwHMJm8t/BanD8SAOxdz28Vl1EUC0jgWceJFP5iMgXuwrbP/smlzAEpBFGYuwysNXgc23E/hSA0AplDeie4298Mu909V15q5SxuRfvTvHxQxK3L/d+eKQ3yUsLOJoQQb6sa6e6EkYBqCla690YJ1iMnknJysAgPU29cABOqQmk6kuGcjiIQGikKj8nGpUeaj7IXtDypJlUpkoMBpbyhYpXsdnadVFLE2RuRw0/bUfNGiFSqKl1A3v5Q4NsEpt6oE2aQosl2Aqz3NR5g93CJWMBbqU0uoplKWdGrvbfW/I98ADBzS/EU6Za69oDkH3b72PjCFzOiWnLu9GJyEGY/0gQcj0DCpD7/AEDyHONThhZbv8vt/tZXFA+m/wCP3WpkBhR1FgHFmFmejRrrFToSVVJYaa944+MCEUSxrXnX+ndAhCJ+cl/an7iZ7omZskK420dlmej6ucJBQaj666E1vy3RUxuHEza58ldwWKOHffI7hY7FYZaDkmIIO71Eb+YjAex0bqOhXTslZK3M02EJUxq3tS3rhobeiUmkZKAdBXd4wglkaQQTY27vBRuhic0tLQQ7fTfx6qbK0PjXzf3xr4f2gnjFSAO+R+S5vF+yuElOaIlncNR81DE4jKO0DWnDxjdi41h5GZhd8xzH2Pkb7lzMvs1i45MhIo7HWielAEj0rvUE49J0U29g1237xEg4vhiQCSL/ADVMd7OY0WaGnedfDRGRi0Gx9nrhZOLYRh1f8ifoFHHwDHvFiP1IH3QjLBOaoAs5OrVbS8YGLxrcfiWQt/Tda/M/suq4fgH8LwUszxb6vTu2HrutJ0W2cvszFIYJAyuWckXtoPXwivhcNczpa0s0r2LxNQtiuzQv88Vq41FkKJuOR9kKhSIhClWG21s5UlTAZkKdi+m48Q8c7icN2L99OS6XCYoTs7xuuWiUFCoIIcPrQ052BiAvLTorIbYSkqUminNWBLP31s9oV4DtWobY0KlNluXBbz+OUI11aFPKEAXOVTfmkPqfCHWKFjzRryRJKCKEvue/GusNeQdglAIRCRrDaQmTMSbKBbcRCFpHJJaXyhP4w8YXs3dEmYKXWAhxoRodC8JlLTRSXarYj0jd3o12bQPZ2e0dFhjCzhokLWk5qN89fXYrk8SMRJxjsg9wbksZeVjzGpHPTlupy5jknVgkPpqSe/ThpGC5uleenyXUNKMDRg77wNTrWkR87KeoGSTcq8W8h74dnA2CKRcu8+Hw8MvuTlZ2QpKMRLUbO78WIvzy+cXMAbmbff8ARU8f/wCB3l9VtZCCpIeiQAAN9BU8OHjuHRLmkdUwBgSA7XO8sPMgQISkzUrSFJIINiIEIKvpZX2v/bzomZskKbC6foD/AFzIbJulCFtSRLWkJmpUQbFKVEpO90gkeqK8kTZBTgpoZnwuzMNLJ47Ya0DPLPWS94BzDmn2jyjHnwL49W6j5rfw3Eo5fhdofkuGZqKqZy1jQnlmaKuV2g5K8a3VoJ5+JiG0UokL3i/kKj1Q74EyigpkemWTmJYUs6QAx0qX/pFqFrppY4m8/wA1VTFTNw8Mkr9gtxsXZssS0rCUrJALq04AMQGNO6NaLAsgNOFu6lYknEH4gBzTTTsB910TIS7mUkneAk+ZAiYxsu6HooRK+qzH1UiVCwLbqP3F4emIiZg4+B90CRATLZQPWLatDlbSnov56QIVjON48YEKntXCInSzLUpnqCCHBGvs5GI5YhI2ipoZTE7MFjcdsOZJBUFhSadpJA7yl2Hg1qxj4jDPZZIsfnmtzDYuOWmg0fzyXImTO0RmPcE13F8tx7IjEdMDtPX7XamEgc8s1sd2/gao+RRpWLBpc8PWXZjw4i8SQcNmxB/pjTqdtFXxfFsPhGntTqK0G+v5r3KSZlSFC9RrZuF7Q7GcOlwoaXEa/I9EnDuLQ48vEYPw9eY6/wAJ5qQoMQfAxRaS3Zah1VdEkP6PdlVbvNPCJS49fmmgK4lAFkj47ogLidynKaEtZh3Q0m01RnLZgSa0enL2xYgwzpWPeyvgFkc66jwVLE42PDyRxvv4zQNaXyB8eScyQqtQSNDpEHaObpytWiwE3zUZctCCS9bVMTSzyTNDaAHcKUMWHZE4usknqSURM0EEpq0QZKIDtFOToSNU6FuAd8Pnh7KV0d3RIUeGm7aFktVmANeKcngTwFzwHGI2tLiAOalcQ0WVosBsVCBKmTMxmOOwcuUL3UBfKoO7tR46HD4GOKnc1z2Ix0kltG32Xcxk1hlyLVmBHZo3+Zxl5xdVBVE4AljlQg5lKL9sglqgUSDTdQ73MCFZRgEuCpSlkWckAVeiQw8oEKSvpZf2v/bzomZskKbCafoD/XMhsm6VWIjQlAhZTpTstKfnUBgSygLObKHPXi0ZGPwwb/Ub5/ut3hmKLv6T/L9lwBGUtcqGJJal6m7UZi3GsSQ5M3x7d3Xl/Khmz5fgq+/pzSwqQUk6m9XZqD1Cov4QOkdHIC3Qjb6ppjbLGWvFg6ELS9Esb6UtR4h949LxDFuZjsJZGzxNnZz38e9cJhmPwsz8LJ/abHh3dy6Oy5i5yzOKlCWCQhFgRbMoa+990Nla2MBnPn+ylw73yuMl/DsB1711ogVpKEKFDXu9ohEKcCEoVCSg9DUQEXulBrZcDaHRhC/o1ZHahGdN60cHzjPdw5ma2GlpR8UkAp4tZvGbPMmapKnJuCfrJNAWFBZu6Ol4dh4Y4gYxqNPv/K4njWLxEk5bKdDqNq6D026/JV1AqBYdoFxbUAcreyHY/CjEwlnPceKbwnHnBYlsn9ux8PzZDCyNCQGG9TuxflHCyxFjyx+jua9ShnZLGJIzbTsUpcofjEsd+urxI/E2CBG0WOh+Vk0oI8HTgTK80SdSOfI0BY12P2RyYpq6mlzCfqkDeSIUtA5ptlFYG8MBI2SEA7qKQ4Y2qPNoUmjYSpIlJFgB3QF7juUgAU3hqVCVMFACHoabjryvDw12pKSxsFYwszLNlGrdbLdtO0K2MT4Ku3aSoMYCYHV0W2QlKlqIcqRmA3OcpJG+rDyjplyyuAwIShUJ4EKuv6WV9r/9E6JWbJCo4Oyf0E/6pkNk3QrERpUoEKltiRnkzE65XHNPaHmIhxEeeJze5T4WTs5mu71gUmOZXXJKq/I24/0hRomOUcKgZENRhYGj2PPWFkJzOtMbVBPhEkEhqb3qTw3UjuuGESYZpDQARr47fZeZ8azRYx4LyXA6HoDr9600XX2NjupWHKihiCHJAcguE61HOvcZsRhs7fh3UGCx3Zv/AKh0qu4d9LYy5gUApJcEOCNYyCCDRXRggiwmnhRSQkgKahIdjvbWGpyHNCypOUgMRmfVNXA4u3hAhEGbMbZGDXzO5fgzN4caCRDR1mVT5M2Y5Wdsr9nNxa7QqERRVmDAZWL730bz8R3qhTMCFntu4QqlFRBMyS1QPTQWdXcHPAhW+LeDlyPo7FZ3E8N2sOYbt1H3WYSlyTqGY9/taNe7XNkECioTEJURmHaHc+neOcMfBHJ+toKezFzwio3kDuP5rSCezQ8cpGj7xvbWOZ4lwd7XGWLUE/pG/l+y7XgvtFHK1sGINOArMTofHpyF8yiTJ4SBVybcaX5RhwYZ0zqGg5nXT+e7crpsRimQsvc1oLGvry79glhcQVXDH1+UT4/hzsKGuuw7uIPmCqXDeLR41z2NFFtXRBGt7EeH0RloJIIUQBoGrFNkjGsLSwEnmb09Cr8kT3SNcHkAbgAa+Ngn0pMUqdTFg1KWJF4YC2hYUpBTLlOWKjYGnCzc2hQ+hdJMt81Iyw9qkv3tf43w3M6ktC0lIAKacPKAEkFFUr+xyflEpmPaN/0FN3u3uMXeGi5/IqlxI/0D4ha3CAOCHZ1FzfMsk1tRiGputr0K5xWgsJFSBXLUtc9kcy4gpISq0jaktc5clJdSA53O5Ckjimj8+Bh5jcGhx2KibOx0hjB1H58ufiFehimVWafnpP2g+4xHuiVmyQpsCeyn7NP+qZCPQrMRpUoEJQIWE2zs8yZhDdhVU8t3dbwjnMZAYpO47LqcFiRNH3jf91RRc9w9vtiqdlaTHsl9DfnofZ4QC3CuaYdEpIY3dw70qx4DcfKOp9npwWviqjd/ZcT7WYZ2aOe9P0/UqYISWckqJNXLe4R0q5B2otd7ovjSFmSRRTqBexAqG3EB+7jGdjov/wCg8FscIxO8J8R8tPutRGat1RHpHkPWYRClCoSgQlAhKBCjMlhQIUAQbghweYgGiCL3WI6QYMSpxCc5zpMx1M1CpRAVrZmPCtaamGmJbqNqCwcfhWiSwd7Ou3XdDxWCKJcqYc3zgJqAweqQ93Ic++J4Z88hb0VPGYIRQtkG536Lmk6K/l/KLfiskitQoIwzkJQHUSwA1JoIaWsZ8W1ap7JZZj2Y1LqHgN6HLXc+vVWdpSOqnrSkAZSzOoj0U1c1fU6OS1IzsRgvf8O1rnVre3iFswcSHCMc8sYHDKG1ZFbHoUNOJOqacC/k0c/N7OYhjC5rg4jkPsupw/tjg5ZAxzXNB5mqGnPXrp80ZKwSS4ZvVv3XjCfE9hyvaQehC6iOaORudjgR1BsKKz2mzAOK770bzgaCW3SUuAdVpxMSLOeQJ8zFyPhmMl2jPnos6XjOAhFulHlr9LUVkqDMU8S1OV6vvjUwvs9L2n9YjL3HU/JYuL9rIBH/APXaS7vFAfNH2GkCZ1k2ZlKAcoILLzJUkihZF78qUMS4fhc0Ty6tPLVOn47hZ4wwPF87sV4Wu10hxE1CpZTNCUlLlQBKQSoqTYElJIpQ6xpYeNjgbGqyMbiJYnNLSA07mr15bddtiubOw2ImKzJT1oUEFK8+bKUs+VSSkS3LOGDeJiywwtFOOU66V/u/VZ0zcW9wdG0PGhBu6rptXkF0p+HRh50gICUKmKSSHzlBbIqpU+VWclzqgXelfM6RhvYLQDI4JGhuhcb667HyPXqtXmimtNVV/TSaN84PucRErNkijgDRA/wkf6pkI9Ctw1KhzlM1FGv1eFfY3fCIQhMANVqFgxFKJKjVt1TyakCFWx2F6+UU5kk5UqSQG7TO9yyTu3E3iviYRNGW+nirGFnMMgd6+CxQQQSCGIJBB0ansjmXtLTlO4XUtcHCxsU5hiVU0pAZOZsp1NaeiR3N6mi7DiJIXiVm/d8we5U8ThYsTEYZBp9OhHereYlNGCrd/wAesR3eExLcTCJW8/kei8ux2DdhMQ6F/Ln1HIq3srEmXOQpgahJcPRRAJTuU3rI1h2KjzxnXbVJw+fssQNN9PC1u4w11iiPSPIetUCFCdLUWZZTyCS/iDAhTlJIDFWY7yAPVCoUoEJQiEoVC5XSHZ3XIZIBWkEpdqs3ZfR+NHAiWGXI6zsq+Kg7VlDcahUel2bJKDpYEuNc2VgQPxWzeUWcBWcrP4zm7EbVfmskVuWbv5G0a4PJcw5tC12eiuEK54VpL7R5kEJHt7oqY6QNjy9VpcEwxfN2p2b9T+fRB6TYRaZ8xeU5CQcwBy2AIerF3FWrpDsFM3sw0nVM4zg5feHSNaSCBqPRchKrxdsHZYhBYacKKkwJHhfvrvtEEkEb3BzmgkbHor2Hxk0cbo43ENO4B0PLVWUgboXKBslzl25KkIVAUesDEioD24XgS5TdJpi2IDXeu6BNI0K6nRXaIlrmImZAhYd1MA6aBJJ0YnwiljIC4BzR6LX4TjWMJjkcAKvU+VeiGiZKkZjg5kyZNogJCSQASzk5QFVZiaVHOGSdpIB2wAHzU2G92gLvdXOc48tSB8q8CVrtlbP6pAzMqYarXqoneblqDuFoz5H5jpstuKPINd+ZQdkY9aiuWtCiULWkrGUJoSU6gg5coYA74dJGGgOB3CjgmL3OaR+k1eldR8iFbm/TSftB9ziYGbKwoYEApR9jKPjnhHoCshA/oTDUqiuWT9Yjw90CE/a3g05V3wIUUFWqRzH84RC4W3tm509agHNdQY1F35j1coy+IYTOO0Zvz71q8PxeQ9m/bl3LN5hvEYVFbtqKbq7j5N7BDjsE0bpKLEHQ0Ps9vjG7wDFiKYxOOjvr/P7LmvajAmbDiZg1Zv8A9Tv6b+FpppHol6g/Dx2a8613C3uysWJspKwzsygNFC48fJowJYyx5aV2mHmE0YeOYVlNzyHtiNTJp00JDmBCErGoDObgK0se+BCrr2kXOUII4rY23ZT64EIkvaKW7RAPAuPEt6oEKcrHIUQAanSkCEc3HI+yEQuJtrYkyctS0rT6ICUkHTR3pUkvW/CLmHxIiFUs3G8POIdmLthoP571Tw3RMlLzJhCi7hIBA3MTEzse6zlGiqx8FjygyHXu2+lrs7I2cnDpKQsqKi/aIuzUGlBFWaYyuzFaeFwrcMzI0mrvVWBKQlRWOzU5gkliTd0ij8bxErKqbU2XKxAdThQoFBwd9jRQ7onhnfEbaqeLwMOKbUg8CNwst0g2SMOUFClKSot2mcKe1g7g7tDGlhsUZbDt1z2P4Y3DZXRk0bu1zghRAc2LuKdzVpFgqiCBsiCXV9WakCAdKSygfGvKFRZKSiBTU2HK/rgTXA1au7HxMhKgmfKSUkllkVS4ZlD6yfUa8q2JikPxRk+Cv8PxWHbUU7RXIkD5raYaZKKGkqQQzDIUsGsKboyHhwPxbrqonMLR2ZFd2yJiMQES1TDZKSrR2Adq6w1ozGgnOcGNLjsFweiWIKs7qUSpRURlGUEgEqUtrk0AfQ03W8YzKQK5LN4ZN2rXOu/iK7M76eT9oPucTEDNlplNs49iX9hJ9SoHoVuGJUoEJoEJlGhhEIEzEhJCbkBzUAiwFzvIuRweBC4W0OjqlkrlKAJPoAgjuJG/RoysTw6zmirwP2WrhuI5Rlk9VxZuzly3zoUN5I9oppGVJDMz9TSFqxzxP/S4FU8QgHKGd1DVqVe3B4u8GGbFtae/6LO488swD3A0dNfP8CliElqFuJc89Y75eW31C7fRHGMsyiaL7STT0kiotqkO/wCbFDHxWA8eC1+C4kBzoHc9R91qkpqam/DcOEZa6JBx6ylNFMXFW8qQIVXGznUO1TKDbMHcg99D4QIVaXMq7gtoUXpCoVyRiS3ZMsDk1bVBXCIV2VN0Kkk8KeTmBCdQtU34bjwgQpNxMCEsvPxMKhLILsIEJwkboVCeFSLi9LlD5MoalSQOJfM3gCe6LOEBMopZ/E3AYZ1931WQSY2FyYUmeBOCiZYYA1ZvLWEpLethJYhwUblXmw8KrIgq3n+kOoHdRguBsbox2lNUjqzMWpL2JJFKip3Uo8Qtgia7MG6q7LjcU+Ps3v0PX8td3oYtXXKYgAosX7RcNQUcDNrqeMUOIEUNNVt8Ca63EO06d6008H5RIL/3go3+BiooR7Loyn2Y/Vy/93k+pUK4IUjMNXz6i3/55QxCgi7HM1dNzV9He1HgSqyiSQ3aNA1h7oRCU4sgvuqYEKKZDghaQQohWUhwGAa4rUO7XhEKtiNlpJBSiWLu6eRoxDQqEpWzyR26G7y1zBUs9zwHnAhDx2xguWUhRCnCgpXaIIDM5q3fD4zkdmAUc7O1jMZOhWOxUspJSoMQ4I9fONxjg8WFxWIY6J5Y7cKqicUKSpNCkgju9mkSOjD2lp5qqzEOhlEjdwb/ADxXouz8SJqBMTZVeVACO4gjujnHsLHFp5LvoZWyxiRuxFp8dLUUsl3cWb2w1SqrjJJDMFNlA7LGofv9kCFWKFPQTfKBCmjDTCHaZWzqQKeP84EK1hETAoZgprV6uneKmEQrpFufsMIhPCoShUJQqE8CRNCoWO6QbUznqimqJi3OlFEIb/K4Nqxp4SAin8lz/FMcwgwAajny/KXGlmnl4ReWFaJmaBPCiV7q/G+0CQqCyeXx8awoTXkKtM5+FIkAVR7xegQ8g+PfC0FGXEpa/HxuhUcle2bjuqWlTPlUFcWYggcwfKK2Ig7QGulfO1oYDHe7ltjQOv5EH6rezVgz8ORUGYkjkZGKaMNmxXeKK+j6yAnrUFIQlAKpQKgEeiL7nr5Q9CrK6Oz3pMlAfZjQMKZaOweu8wIUkbAnv9JK3/Rgs9wzaachBSEvwDPp25Jq9UNbkmo4QUhSOwp2TLmkGouguwbUQUhF/BeIb/8Amf8AQVaCkKynZcxh25IPCSW+8EFIT/gyZ+PJ/Uq/ewlBCb8GTfx5H6hf7+FpCqzujhUSpRwxJu+FJfxnQ4PcNAVE+CN5tzQfEBN/s0PxcJ+yH99Du1f1Pqme6Qf4N9AiyNhrRRK5AG4YdYA5AT/hzEZ1NlTNY1gytFDuUlbImn+9lDlIX++hKCVIbInOT10rl1MxhybEQUEqaZs3EUaZKNa/NTQ3H+01gyhCENn4r8aWNaImta1cTBlCEvwdivx5fLJM3/7xugyhCStm4ot25Q5Imve39p3VgyjohHTsyfrNlDh1c7+JgyhCl+C535aX+rnfxMGUITHZc/8ALSv1U/8AiYMoQo/gqf8AlpX6qf8AxUGUISGy8R+Wlfqp/wDFQUEKuejLkk/JySXJ6ibUmpP9oiUSPAoEqu7CQONlgvwCinotxkH/AIM2nhiIO1f1KT3OD/AegTJ6KAfkP1U7+Ig7V/Uo90g/wHon/wBlvsf1c/8AiIXtZOpSe54f/AeiieiaTcSD/wAOd/EQdtJ1KPcsP/gPRBX0MBLgyAGZhKm331n3g7aT/IpPccN/xj0UT0Lo2eT+pmfv4XtpP8ij3HDf8bfRP/sZuXJF69QvXT6a0J20n+RR7jhv+NvoEj0MLvnk8uqmt/1EHbSf5FJ7hhf+NvoFf2fsWaiYgqmS+rlrcITLWCQJcxAZSpqso+cJZjbR4jOuqtNaGgNGw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://www.worldmapsonline.com/images/Cram/History/persian_emp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799"/>
            <a:ext cx="5086350" cy="367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Greek philosophy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philosophy of Socrates, Plato, and Aristotle </a:t>
            </a:r>
            <a:r>
              <a:rPr lang="en-US" dirty="0" smtClean="0">
                <a:solidFill>
                  <a:srgbClr val="C00000"/>
                </a:solidFill>
              </a:rPr>
              <a:t>emphasized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HUMAN REASON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0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Philip II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Macedonian king who </a:t>
            </a:r>
            <a:r>
              <a:rPr lang="en-US" dirty="0" smtClean="0">
                <a:solidFill>
                  <a:srgbClr val="C00000"/>
                </a:solidFill>
              </a:rPr>
              <a:t>united all of Greece after the Peloponnesian War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His son Alexander, continued the conquest after his father’s                                                       death, creating a                                             huge land empire.  </a:t>
            </a:r>
            <a:endParaRPr lang="en-US" dirty="0"/>
          </a:p>
        </p:txBody>
      </p:sp>
      <p:pic>
        <p:nvPicPr>
          <p:cNvPr id="4098" name="Picture 2" descr="https://i.ytimg.com/vi/yvedJfBU2FA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Alexander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Died at 32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His empire split among his generals </a:t>
            </a:r>
            <a:r>
              <a:rPr lang="en-US" dirty="0" smtClean="0"/>
              <a:t>who fought for supremacy.  </a:t>
            </a:r>
            <a:endParaRPr lang="en-US" dirty="0"/>
          </a:p>
        </p:txBody>
      </p:sp>
      <p:pic>
        <p:nvPicPr>
          <p:cNvPr id="5122" name="Picture 2" descr="http://static.wixstatic.com/media/761f51_289ac2a35a6f4c16959f2d39b0ef21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4419600" cy="331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Hellenistic 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Alexander’s Legacy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period of his rule and that of his generals when the influence of Greece spread</a:t>
            </a:r>
          </a:p>
          <a:p>
            <a:pPr lvl="1"/>
            <a:r>
              <a:rPr lang="en-US" dirty="0" smtClean="0"/>
              <a:t>Politics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Literature</a:t>
            </a:r>
            <a:endParaRPr lang="en-US" dirty="0"/>
          </a:p>
        </p:txBody>
      </p:sp>
      <p:pic>
        <p:nvPicPr>
          <p:cNvPr id="7170" name="Picture 2" descr="http://silkroadfinalblogproject.files.wordpress.com/2010/03/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352800"/>
            <a:ext cx="2019248" cy="261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se1.mm.bing.net/th?&amp;id=OIP.Mb6f6e3b0037a1f8da68d6c5124f6a556o0&amp;w=299&amp;h=225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657600"/>
            <a:ext cx="2847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Rise of Classical Civilizations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r>
              <a:rPr lang="en-US" dirty="0" smtClean="0"/>
              <a:t>Quick Summary</a:t>
            </a:r>
            <a:endParaRPr lang="en-US" dirty="0" smtClean="0"/>
          </a:p>
          <a:p>
            <a:r>
              <a:rPr lang="en-US" dirty="0" smtClean="0"/>
              <a:t>Mr. </a:t>
            </a:r>
            <a:r>
              <a:rPr lang="en-US" dirty="0" err="1" smtClean="0"/>
              <a:t>Wyka’s</a:t>
            </a:r>
            <a:r>
              <a:rPr lang="en-US" dirty="0" smtClean="0"/>
              <a:t> AP World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05200"/>
            <a:ext cx="2468880" cy="301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Mandate of Heaven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307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Classical </a:t>
            </a:r>
            <a:r>
              <a:rPr lang="en-US" b="1" dirty="0" smtClean="0">
                <a:solidFill>
                  <a:srgbClr val="C00000"/>
                </a:solidFill>
              </a:rPr>
              <a:t>China</a:t>
            </a:r>
          </a:p>
          <a:p>
            <a:r>
              <a:rPr lang="en-US" dirty="0" smtClean="0"/>
              <a:t>The idea that </a:t>
            </a:r>
            <a:r>
              <a:rPr lang="en-US" dirty="0" smtClean="0">
                <a:solidFill>
                  <a:srgbClr val="C00000"/>
                </a:solidFill>
              </a:rPr>
              <a:t>Heaven approves of the emperor </a:t>
            </a:r>
            <a:r>
              <a:rPr lang="en-US" dirty="0" smtClean="0"/>
              <a:t>and his dynasty.</a:t>
            </a:r>
          </a:p>
          <a:p>
            <a:r>
              <a:rPr lang="en-US" sz="3000" dirty="0" smtClean="0">
                <a:solidFill>
                  <a:schemeClr val="accent1"/>
                </a:solidFill>
              </a:rPr>
              <a:t>When things are </a:t>
            </a:r>
            <a:r>
              <a:rPr lang="en-US" sz="3000" b="1" dirty="0" smtClean="0">
                <a:solidFill>
                  <a:schemeClr val="accent1"/>
                </a:solidFill>
              </a:rPr>
              <a:t>going great</a:t>
            </a:r>
            <a:r>
              <a:rPr lang="en-US" sz="3000" dirty="0" smtClean="0">
                <a:solidFill>
                  <a:schemeClr val="accent1"/>
                </a:solidFill>
              </a:rPr>
              <a:t>, he can say, “look, I have the Mandate of Heaven!”  But….</a:t>
            </a:r>
          </a:p>
          <a:p>
            <a:r>
              <a:rPr lang="en-US" sz="3000" dirty="0" smtClean="0"/>
              <a:t>When things </a:t>
            </a:r>
            <a:r>
              <a:rPr lang="en-US" sz="3000" b="1" dirty="0" smtClean="0"/>
              <a:t>turn sour </a:t>
            </a:r>
            <a:r>
              <a:rPr lang="en-US" sz="3000" dirty="0" smtClean="0"/>
              <a:t>(famine, war, etc.), his enemies can use that as an excuse to rebel, “the emperor has lost the Mandate of Heaven!  Let’s get him!”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950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Qin Dynasty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Restored order after the Era of Warring States</a:t>
            </a:r>
          </a:p>
          <a:p>
            <a:r>
              <a:rPr lang="en-US" dirty="0" smtClean="0"/>
              <a:t>Although </a:t>
            </a:r>
            <a:r>
              <a:rPr lang="en-US" dirty="0" smtClean="0">
                <a:solidFill>
                  <a:srgbClr val="C00000"/>
                </a:solidFill>
              </a:rPr>
              <a:t>short lived</a:t>
            </a:r>
            <a:r>
              <a:rPr lang="en-US" dirty="0" smtClean="0"/>
              <a:t>, the Qin dynasty </a:t>
            </a:r>
            <a:r>
              <a:rPr lang="en-US" dirty="0" smtClean="0">
                <a:solidFill>
                  <a:srgbClr val="C00000"/>
                </a:solidFill>
              </a:rPr>
              <a:t>set precedents</a:t>
            </a:r>
            <a:r>
              <a:rPr lang="en-US" dirty="0" smtClean="0"/>
              <a:t> that were followed in China for the next two thousand years, particularly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idea of a strong, central government authority with the emperor at the head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So important </a:t>
            </a:r>
            <a:r>
              <a:rPr lang="en-US" dirty="0" smtClean="0"/>
              <a:t>in the minds of Chinese that </a:t>
            </a:r>
            <a:r>
              <a:rPr lang="en-US" b="1" dirty="0" smtClean="0">
                <a:solidFill>
                  <a:srgbClr val="C00000"/>
                </a:solidFill>
              </a:rPr>
              <a:t>Qin</a:t>
            </a:r>
            <a:r>
              <a:rPr lang="en-US" dirty="0" smtClean="0">
                <a:solidFill>
                  <a:srgbClr val="C00000"/>
                </a:solidFill>
              </a:rPr>
              <a:t> became the name of the country</a:t>
            </a:r>
            <a:r>
              <a:rPr lang="en-US" dirty="0" smtClean="0"/>
              <a:t>.  </a:t>
            </a:r>
            <a:endParaRPr lang="en-US" dirty="0" smtClean="0"/>
          </a:p>
          <a:p>
            <a:endParaRPr lang="en-US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1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Han Dynasty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Came to power after the fall of the Qin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Lasted 400 + years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Contemporaneous with the Roman Empire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Period of high culture</a:t>
            </a:r>
          </a:p>
          <a:p>
            <a:r>
              <a:rPr lang="en-US" dirty="0" smtClean="0"/>
              <a:t>Chinese still refer to themselves as the </a:t>
            </a:r>
            <a:r>
              <a:rPr lang="en-US" b="1" dirty="0" smtClean="0">
                <a:solidFill>
                  <a:srgbClr val="C00000"/>
                </a:solidFill>
              </a:rPr>
              <a:t>People of the Han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Early Chinese Dynasties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Shang (near mythical)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Zhou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Period of Warring States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Qin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Han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Classical India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roots </a:t>
            </a:r>
            <a:r>
              <a:rPr lang="en-US" dirty="0" smtClean="0"/>
              <a:t>of Classical India began during </a:t>
            </a:r>
            <a:r>
              <a:rPr lang="en-US" dirty="0" smtClean="0">
                <a:solidFill>
                  <a:srgbClr val="C00000"/>
                </a:solidFill>
              </a:rPr>
              <a:t>the invasions </a:t>
            </a:r>
            <a:r>
              <a:rPr lang="en-US" dirty="0" smtClean="0"/>
              <a:t>(some say migrations) </a:t>
            </a:r>
            <a:r>
              <a:rPr lang="en-US" dirty="0" smtClean="0">
                <a:solidFill>
                  <a:srgbClr val="C00000"/>
                </a:solidFill>
              </a:rPr>
              <a:t>of the Aryan people c.  1500 B.C.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The oral epics of the Aryans are called the Vedas.  </a:t>
            </a:r>
          </a:p>
          <a:p>
            <a:r>
              <a:rPr lang="en-US" dirty="0" smtClean="0"/>
              <a:t>The Vedic religion is the ancestor of Hinduism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1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Aryan Society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</a:t>
            </a:r>
            <a:r>
              <a:rPr lang="en-US" dirty="0" smtClean="0">
                <a:solidFill>
                  <a:srgbClr val="C00000"/>
                </a:solidFill>
              </a:rPr>
              <a:t>patriarchal</a:t>
            </a:r>
            <a:r>
              <a:rPr lang="en-US" dirty="0" smtClean="0"/>
              <a:t> (male dominated)</a:t>
            </a:r>
          </a:p>
          <a:p>
            <a:r>
              <a:rPr lang="en-US" dirty="0" smtClean="0"/>
              <a:t>Socially stratified (</a:t>
            </a:r>
            <a:r>
              <a:rPr lang="en-US" dirty="0" smtClean="0">
                <a:solidFill>
                  <a:srgbClr val="C00000"/>
                </a:solidFill>
              </a:rPr>
              <a:t>caste system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Classes</a:t>
            </a:r>
            <a:r>
              <a:rPr lang="en-US" dirty="0" smtClean="0"/>
              <a:t> (</a:t>
            </a:r>
            <a:r>
              <a:rPr lang="en-US" dirty="0" err="1" smtClean="0"/>
              <a:t>varna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C00000"/>
                </a:solidFill>
              </a:rPr>
              <a:t>based on skin color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specklesblog.files.wordpress.com/2013/06/caste_syste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379485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Mauryan</a:t>
            </a:r>
            <a:r>
              <a:rPr lang="en-US" dirty="0" smtClean="0">
                <a:solidFill>
                  <a:srgbClr val="C00000"/>
                </a:solidFill>
              </a:rPr>
              <a:t> Empire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 first great Indian empire </a:t>
            </a:r>
          </a:p>
          <a:p>
            <a:r>
              <a:rPr lang="en-US" dirty="0" smtClean="0"/>
              <a:t>Spanned almost the whole sub-continent</a:t>
            </a:r>
          </a:p>
          <a:p>
            <a:r>
              <a:rPr lang="en-US" dirty="0" smtClean="0"/>
              <a:t>Founded by Chandragupta in the 4</a:t>
            </a:r>
            <a:r>
              <a:rPr lang="en-US" baseline="30000" dirty="0" smtClean="0"/>
              <a:t>th</a:t>
            </a:r>
            <a:r>
              <a:rPr lang="en-US" dirty="0" smtClean="0"/>
              <a:t> century B.C. 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His grandson </a:t>
            </a:r>
            <a:r>
              <a:rPr lang="en-US" dirty="0" err="1" smtClean="0">
                <a:solidFill>
                  <a:srgbClr val="C00000"/>
                </a:solidFill>
              </a:rPr>
              <a:t>Ashoka</a:t>
            </a:r>
            <a:r>
              <a:rPr lang="en-US" dirty="0" smtClean="0">
                <a:solidFill>
                  <a:srgbClr val="C00000"/>
                </a:solidFill>
              </a:rPr>
              <a:t>,                                                      converted to Buddhism                                      </a:t>
            </a:r>
            <a:r>
              <a:rPr lang="en-US" dirty="0" smtClean="0"/>
              <a:t>and spread his ideas                                       throughout the empire                                      on pillars.</a:t>
            </a:r>
            <a:endParaRPr lang="en-US" dirty="0"/>
          </a:p>
        </p:txBody>
      </p:sp>
      <p:sp>
        <p:nvSpPr>
          <p:cNvPr id="4" name="AutoShape 2" descr="Image result for mauryan emp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auryan empi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upload.wikimedia.org/wikipedia/commons/2/2c/Maurya_Empire,_c.250_BCE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7546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29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473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Bellringer</vt:lpstr>
      <vt:lpstr>Rise of Classical Civilizations </vt:lpstr>
      <vt:lpstr>The Mandate of Heaven</vt:lpstr>
      <vt:lpstr>The Qin Dynasty</vt:lpstr>
      <vt:lpstr>The Han Dynasty</vt:lpstr>
      <vt:lpstr>The Early Chinese Dynasties  </vt:lpstr>
      <vt:lpstr>Classical India</vt:lpstr>
      <vt:lpstr>Aryan Society</vt:lpstr>
      <vt:lpstr>Mauryan Empire</vt:lpstr>
      <vt:lpstr>Gupta India</vt:lpstr>
      <vt:lpstr>Persia</vt:lpstr>
      <vt:lpstr>Greek philosophy</vt:lpstr>
      <vt:lpstr>Philip II</vt:lpstr>
      <vt:lpstr>Alexander</vt:lpstr>
      <vt:lpstr>Hellenistic Age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Classical Civilizations</dc:title>
  <dc:creator>cit-sysop</dc:creator>
  <cp:lastModifiedBy>cit-sysop</cp:lastModifiedBy>
  <cp:revision>27</cp:revision>
  <cp:lastPrinted>2014-08-20T12:40:08Z</cp:lastPrinted>
  <dcterms:created xsi:type="dcterms:W3CDTF">2014-01-22T13:09:45Z</dcterms:created>
  <dcterms:modified xsi:type="dcterms:W3CDTF">2016-01-27T15:44:31Z</dcterms:modified>
</cp:coreProperties>
</file>