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32" r:id="rId3"/>
    <p:sldId id="312" r:id="rId4"/>
    <p:sldId id="315" r:id="rId5"/>
    <p:sldId id="258" r:id="rId6"/>
    <p:sldId id="327" r:id="rId7"/>
    <p:sldId id="328" r:id="rId8"/>
    <p:sldId id="331" r:id="rId9"/>
    <p:sldId id="329" r:id="rId10"/>
    <p:sldId id="330" r:id="rId11"/>
    <p:sldId id="335" r:id="rId12"/>
    <p:sldId id="336" r:id="rId13"/>
    <p:sldId id="338" r:id="rId14"/>
    <p:sldId id="340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1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0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3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0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1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3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9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4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C423-7F47-4953-91C8-F779F690CD9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7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5181600" cy="4800601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1, lesson 1</a:t>
            </a:r>
            <a:r>
              <a:rPr lang="en-US" sz="3900" dirty="0"/>
              <a:t/>
            </a:r>
            <a:br>
              <a:rPr lang="en-US" sz="3900" dirty="0"/>
            </a:br>
            <a:r>
              <a:rPr lang="en-US" sz="3000" dirty="0" smtClean="0"/>
              <a:t>The World of the Romans</a:t>
            </a:r>
            <a:endParaRPr lang="en-US" sz="2600" dirty="0" smtClean="0">
              <a:solidFill>
                <a:srgbClr val="002060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077200" cy="685800"/>
          </a:xfrm>
          <a:noFill/>
          <a:ln>
            <a:noFill/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Mr. Wyka - World History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5264" y="2133600"/>
            <a:ext cx="3321536" cy="129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2873" y="5007779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Roman “Turtle” Formation </a:t>
            </a:r>
            <a:endParaRPr lang="en-US" dirty="0"/>
          </a:p>
        </p:txBody>
      </p:sp>
      <p:pic>
        <p:nvPicPr>
          <p:cNvPr id="1026" name="Picture 2" descr="http://www.hellenica.de/Rom/Militaer/Testudo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456" y="2133600"/>
            <a:ext cx="3283594" cy="280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5349447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When?  264 B.C. – A.D. 476</a:t>
            </a:r>
          </a:p>
          <a:p>
            <a:r>
              <a:rPr lang="en-US" sz="2400" dirty="0" smtClean="0"/>
              <a:t>Where?  Europe and the </a:t>
            </a:r>
            <a:r>
              <a:rPr lang="en-US" sz="2400" dirty="0" smtClean="0"/>
              <a:t>Mediterranean </a:t>
            </a:r>
            <a:r>
              <a:rPr lang="en-US" sz="2400" dirty="0" smtClean="0"/>
              <a:t>Sea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162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Decline and Fall of Rome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87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Civil Wars</a:t>
            </a: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Constant invasions by Germanic and other 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nomadic tribes</a:t>
            </a:r>
            <a:endParaRPr lang="en-US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Brutal taxation</a:t>
            </a: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Slavery </a:t>
            </a:r>
          </a:p>
          <a:p>
            <a:pPr lvl="1"/>
            <a:r>
              <a:rPr lang="en-US" dirty="0" smtClean="0">
                <a:latin typeface="Aparajita" pitchFamily="34" charset="0"/>
                <a:cs typeface="Aparajita" pitchFamily="34" charset="0"/>
              </a:rPr>
              <a:t>Caused unemployment                                                                  of the lower classes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Western Rome fell in                                                                A.D. 476 </a:t>
            </a:r>
            <a:endParaRPr lang="en-US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Eastern Rome continued                                                                   for a thousand years!</a:t>
            </a:r>
            <a:endParaRPr lang="en-US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5122" name="Picture 2" descr="http://thorhistory.weebly.com/uploads/1/3/3/8/13386351/germanic_invasions_of_rom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895600"/>
            <a:ext cx="4678813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022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out a sheet of paper.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your name on the top, your block, and today’s date.</a:t>
            </a:r>
          </a:p>
          <a:p>
            <a:r>
              <a:rPr lang="en-US" dirty="0" smtClean="0"/>
              <a:t>Use your notes, but only YOURS and keep your eyes on your paper.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2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Early in its history, Rome was ruled by a privileged group of wealthy men.  This group was called the Roman _______________.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Rule by one is called a monarchy.  Rule by a privileged few is called a(n) _____________.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Punic Wars of </a:t>
            </a:r>
            <a:r>
              <a:rPr lang="en-US" dirty="0"/>
              <a:t>264 BC – 146 </a:t>
            </a:r>
            <a:r>
              <a:rPr lang="en-US" dirty="0" smtClean="0"/>
              <a:t>BC were between Rome and what north African power?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eventually won the Punic Wars?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victor of the Punic Wars won Mastery of the __________________ Sea.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7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Defeating his enemies, this man was named Augustus by the Roman Senate and became the first true Emperor of Rome. 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The legacy of Rome to us today includes all of the following EXCEPT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Stable Law Codes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Political ideas such as the Senate and citizenship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Architecture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Advanced Military Technology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Preservation of Greek art &amp; literature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Why do we clarify and say only “western” Rome fell in 476 C.E.?  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02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Which of the following is NOT a reason for the fall of Rome given in this </a:t>
            </a:r>
            <a:r>
              <a:rPr lang="en-US" dirty="0" err="1" smtClean="0"/>
              <a:t>presenation</a:t>
            </a:r>
            <a:r>
              <a:rPr lang="en-US" dirty="0" smtClean="0"/>
              <a:t>?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Slavery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The Chinese monopoly on the production of silk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Brutal taxation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 Civil wars between Roman generals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Nearly constant invasions from Germanic and other nomadic tribes.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0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goal of this presentation is to give you a strong background before we move forward.  </a:t>
            </a:r>
          </a:p>
          <a:p>
            <a:pPr marL="0" indent="0">
              <a:buNone/>
            </a:pPr>
            <a:r>
              <a:rPr lang="en-US" dirty="0" smtClean="0"/>
              <a:t>Please pay careful attention.  </a:t>
            </a:r>
          </a:p>
          <a:p>
            <a:pPr marL="0" indent="0">
              <a:buNone/>
            </a:pPr>
            <a:r>
              <a:rPr lang="en-US" dirty="0" smtClean="0"/>
              <a:t>For note taking, </a:t>
            </a:r>
            <a:r>
              <a:rPr lang="en-US" dirty="0" smtClean="0"/>
              <a:t>write down words </a:t>
            </a:r>
            <a:r>
              <a:rPr lang="en-US" dirty="0" smtClean="0"/>
              <a:t>or concepts you don’t understand or have a question about and bring them up for discussion</a:t>
            </a:r>
            <a:r>
              <a:rPr lang="en-US" dirty="0" smtClean="0"/>
              <a:t>.  Pay special attention to words in red (</a:t>
            </a:r>
            <a:r>
              <a:rPr lang="en-US" b="1" dirty="0" smtClean="0">
                <a:solidFill>
                  <a:srgbClr val="FF0000"/>
                </a:solidFill>
              </a:rPr>
              <a:t>marinara sauce</a:t>
            </a:r>
            <a:r>
              <a:rPr lang="en-US" dirty="0" smtClean="0"/>
              <a:t>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impact did Rome have on Western Civilization?</a:t>
            </a:r>
            <a:endParaRPr lang="en-US" dirty="0"/>
          </a:p>
        </p:txBody>
      </p:sp>
      <p:pic>
        <p:nvPicPr>
          <p:cNvPr id="2050" name="Picture 2" descr="http://ts1.mm.bing.net/th?id=H.4662793698805824&amp;pid=1.7&amp;w=259&amp;h=188&amp;c=7&amp;rs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00400"/>
            <a:ext cx="4495800" cy="326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46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733800" cy="3810000"/>
          </a:xfrm>
        </p:spPr>
        <p:txBody>
          <a:bodyPr/>
          <a:lstStyle/>
          <a:p>
            <a:r>
              <a:rPr lang="en-US" dirty="0" smtClean="0"/>
              <a:t>Procurator</a:t>
            </a:r>
          </a:p>
          <a:p>
            <a:r>
              <a:rPr lang="en-US" dirty="0" smtClean="0"/>
              <a:t>republic</a:t>
            </a:r>
          </a:p>
          <a:p>
            <a:r>
              <a:rPr lang="en-US" dirty="0" smtClean="0"/>
              <a:t>Octavian</a:t>
            </a:r>
          </a:p>
          <a:p>
            <a:r>
              <a:rPr lang="en-US" dirty="0" smtClean="0"/>
              <a:t>Caesar</a:t>
            </a:r>
          </a:p>
          <a:p>
            <a:r>
              <a:rPr lang="en-US" dirty="0" smtClean="0"/>
              <a:t>Carthage</a:t>
            </a:r>
          </a:p>
          <a:p>
            <a:r>
              <a:rPr lang="en-US" dirty="0" smtClean="0"/>
              <a:t>Julius Caesar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57912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Early Christian Catacomb, Budapest, Hungary</a:t>
            </a:r>
            <a:endParaRPr lang="en-US" dirty="0"/>
          </a:p>
        </p:txBody>
      </p:sp>
      <p:pic>
        <p:nvPicPr>
          <p:cNvPr id="1026" name="Picture 2" descr="http://someinterestingfacts.net/wp-content/uploads/2013/01/Colosseum-in-Ancient-Ro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828800"/>
            <a:ext cx="4800600" cy="326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265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Rome becomes a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87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The people of the little village of Rome expanded throughout Italy between 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509 B.C. and 264 B.C.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They united almost all of Italy.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This was the time of the 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Roman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Republic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lvl="1"/>
            <a:r>
              <a:rPr lang="en-US" dirty="0" smtClean="0">
                <a:latin typeface="Aparajita" pitchFamily="34" charset="0"/>
                <a:cs typeface="Aparajita" pitchFamily="34" charset="0"/>
              </a:rPr>
              <a:t>Rome wasn’t ruled by a king, but by a 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group of privileged 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noblemen, the Roman Senate. 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Rule by 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privileged </a:t>
            </a:r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few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is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called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on </a:t>
            </a:r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oligarchy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554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Rome becomes master of the Mediterranean Sea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524" y="1524000"/>
            <a:ext cx="8382000" cy="472440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Between 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264 BC – 146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B.C.E. 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Rome 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fought 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 series of THREE wars against 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Carthage for mastery of the 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Mediterranean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And won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The Punic Wars</a:t>
            </a:r>
            <a:endParaRPr lang="en-US" dirty="0" smtClean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3074" name="Picture 2" descr="http://ts4.mm.bing.net/th?id=H.4686940020605439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61" y="4191000"/>
            <a:ext cx="367597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bible-history.com/rome/map_punic_war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383" y="3048000"/>
            <a:ext cx="460611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022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Military Leaders Gain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87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Military leaders such as Pompey, Crassus, and Julius Caesar fought bloody civil wars to gain control of Rome.  </a:t>
            </a: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Octavian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, a general, finally defeated a coalition of forces under Marc Antony and Cleopatra of Egypt and 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grabbed sole power of Rome.</a:t>
            </a: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The Senate named him Augustus.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Augustus (Octavian) became the first emperor of Rome.  </a:t>
            </a:r>
            <a:endParaRPr lang="en-US" b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22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upload.wikimedia.org/wikipedia/commons/0/0f/Statue-Augustus_white_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418" y="228600"/>
            <a:ext cx="4211781" cy="631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6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Roman Legacy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87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Political ideas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– Republic, stability, citizenship</a:t>
            </a: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Roads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, roads, and more roads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Law</a:t>
            </a: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Romance Languages</a:t>
            </a: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Architecture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– archway, Circus Maximus, concrete,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aquaducts</a:t>
            </a:r>
            <a:endParaRPr lang="en-US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Preserved the art and legacy of Greece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Constantine declared official 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tolerance of other religions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  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22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Fals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0f54b107-1ef7-460d-8e80-440b2f8d9504"/>
  <p:tag name="TPFULLVERSION" val="4.3.2.1178"/>
  <p:tag name="INCLUDESESS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602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Chapter 1, lesson 1 The World of the Romans</vt:lpstr>
      <vt:lpstr>PowerPoint Presentation</vt:lpstr>
      <vt:lpstr>Essential Questions</vt:lpstr>
      <vt:lpstr>Lesson Vocabulary</vt:lpstr>
      <vt:lpstr>Rome becomes a Power</vt:lpstr>
      <vt:lpstr>Rome becomes master of the Mediterranean Sea</vt:lpstr>
      <vt:lpstr>Military Leaders Gain Power</vt:lpstr>
      <vt:lpstr>PowerPoint Presentation</vt:lpstr>
      <vt:lpstr>Roman Legacy</vt:lpstr>
      <vt:lpstr>Decline and Fall of Rome</vt:lpstr>
      <vt:lpstr>Take out a sheet of paper.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Two Review  (review – noun - a looking at or looking over again)</dc:title>
  <dc:creator>cit-sysop</dc:creator>
  <cp:lastModifiedBy>cit-sysop</cp:lastModifiedBy>
  <cp:revision>64</cp:revision>
  <dcterms:created xsi:type="dcterms:W3CDTF">2011-09-07T19:17:10Z</dcterms:created>
  <dcterms:modified xsi:type="dcterms:W3CDTF">2015-02-02T15:23:56Z</dcterms:modified>
</cp:coreProperties>
</file>