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12" r:id="rId3"/>
    <p:sldId id="313" r:id="rId4"/>
    <p:sldId id="314" r:id="rId5"/>
    <p:sldId id="343" r:id="rId6"/>
    <p:sldId id="331" r:id="rId7"/>
    <p:sldId id="342" r:id="rId8"/>
    <p:sldId id="344" r:id="rId9"/>
    <p:sldId id="335" r:id="rId10"/>
    <p:sldId id="345" r:id="rId11"/>
    <p:sldId id="334" r:id="rId12"/>
    <p:sldId id="258" r:id="rId13"/>
    <p:sldId id="315" r:id="rId14"/>
    <p:sldId id="333" r:id="rId15"/>
    <p:sldId id="341" r:id="rId16"/>
    <p:sldId id="330" r:id="rId17"/>
    <p:sldId id="338" r:id="rId18"/>
    <p:sldId id="339" r:id="rId19"/>
    <p:sldId id="346" r:id="rId20"/>
    <p:sldId id="340" r:id="rId21"/>
    <p:sldId id="332" r:id="rId22"/>
    <p:sldId id="348" r:id="rId23"/>
    <p:sldId id="347" r:id="rId24"/>
    <p:sldId id="34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4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A181-A8D5-430E-97C2-F1EE56D47DDD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EFEBC-98E9-441D-86D0-36C8961AD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9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3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0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9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4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C423-7F47-4953-91C8-F779F690CD9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C423-7F47-4953-91C8-F779F690CD96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9C6B3-5727-4AB2-91BA-98907F5AD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erican_Airlines" TargetMode="External"/><Relationship Id="rId2" Type="http://schemas.openxmlformats.org/officeDocument/2006/relationships/hyperlink" Target="https://en.wikipedia.org/wiki/Richard_Rei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Timeline_of_al-Qaeda_attack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imeline_of_al-Qaeda_attack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imeline_of_al-Qaeda_attack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n.wikipedia.org/wiki/Nidal_Malik_Hasa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imeline_of_al-Qaeda_attack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://www.cnn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U.S._Ambassado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en.wikipedia.org/wiki/In_Amenas_hostage_cris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imeline_of_al-Qaeda_attack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imeline_of_al-Qaeda_attacks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s://en.wikipedia.org/wiki/1992_Yemen_Hotel_Bombing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n.wikipedia.org/wiki/Ad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5181600" cy="4800601"/>
          </a:xfrm>
        </p:spPr>
        <p:txBody>
          <a:bodyPr>
            <a:normAutofit/>
          </a:bodyPr>
          <a:lstStyle/>
          <a:p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11, 2001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685800"/>
          </a:xfrm>
          <a:noFill/>
          <a:ln>
            <a:noFill/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Mr. Wyka – Citrus High School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534944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World Trade Center Towers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6" y="1600200"/>
            <a:ext cx="2376054" cy="3468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624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static4.businessinsider.com/image/4e6a6a7c69bedd2302000037-1200/a-second-jet-liner-is-seen-lining-up-with-the-world-trade-center-september-11-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01" y="312312"/>
            <a:ext cx="570368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911research.wtc7.net/talks/wtc/ndocs/stex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6" y="624625"/>
            <a:ext cx="9047022" cy="577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1.ytimg.com/vi/Jil7sDgVEUU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174939"/>
            <a:ext cx="8910746" cy="66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8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it wasn’t Al Qaeda’s last strike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20000"/>
          </a:bodyPr>
          <a:lstStyle/>
          <a:p>
            <a:pPr marL="457200" lvl="0" indent="-457200"/>
            <a:r>
              <a:rPr lang="en-US" dirty="0"/>
              <a:t>December 22, 2001, unsuccessful shoe bomb attempt (</a:t>
            </a:r>
            <a:r>
              <a:rPr lang="en-US" dirty="0">
                <a:hlinkClick r:id="rId2" tooltip="Richard Reid"/>
              </a:rPr>
              <a:t>Richard Reid</a:t>
            </a:r>
            <a:r>
              <a:rPr lang="en-US" dirty="0"/>
              <a:t>) on </a:t>
            </a:r>
            <a:r>
              <a:rPr lang="en-US" dirty="0">
                <a:hlinkClick r:id="rId3" tooltip="American Airlines"/>
              </a:rPr>
              <a:t>American Airlines</a:t>
            </a:r>
            <a:r>
              <a:rPr lang="en-US" dirty="0"/>
              <a:t> Flight 63 from Paris to Miami. </a:t>
            </a:r>
          </a:p>
          <a:p>
            <a:pPr marL="457200" lvl="0" indent="-457200"/>
            <a:r>
              <a:rPr lang="en-US" dirty="0"/>
              <a:t>April 11, 2002 – </a:t>
            </a:r>
            <a:r>
              <a:rPr lang="en-US" dirty="0" err="1"/>
              <a:t>Ghriba</a:t>
            </a:r>
            <a:r>
              <a:rPr lang="en-US" dirty="0"/>
              <a:t> synagogue bombing, Tunisia.  </a:t>
            </a:r>
          </a:p>
          <a:p>
            <a:pPr marL="457200" lvl="0" indent="-457200"/>
            <a:r>
              <a:rPr lang="en-US" u="sng" dirty="0">
                <a:hlinkClick r:id="rId4"/>
              </a:rPr>
              <a:t>5 October 2002 Bali bombings</a:t>
            </a:r>
            <a:endParaRPr lang="en-US" u="sng" dirty="0"/>
          </a:p>
          <a:p>
            <a:pPr marL="457200" lvl="0" indent="-457200"/>
            <a:r>
              <a:rPr lang="en-US" u="sng" dirty="0"/>
              <a:t>8 October 2002 </a:t>
            </a:r>
            <a:r>
              <a:rPr lang="en-US" dirty="0"/>
              <a:t>– U.S. Marine murdered, </a:t>
            </a:r>
            <a:r>
              <a:rPr lang="en-US" dirty="0" err="1"/>
              <a:t>Faylaka</a:t>
            </a:r>
            <a:r>
              <a:rPr lang="en-US" dirty="0"/>
              <a:t> Island</a:t>
            </a:r>
          </a:p>
          <a:p>
            <a:pPr marL="457200" lvl="0" indent="-457200"/>
            <a:r>
              <a:rPr lang="en-US" u="sng" dirty="0">
                <a:hlinkClick r:id="rId4"/>
              </a:rPr>
              <a:t>6 November 2003 Istanbul attacks</a:t>
            </a:r>
            <a:endParaRPr lang="en-US" dirty="0"/>
          </a:p>
          <a:p>
            <a:pPr marL="457200" lvl="0" indent="-457200"/>
            <a:r>
              <a:rPr lang="en-US" u="sng" dirty="0">
                <a:hlinkClick r:id="rId4"/>
              </a:rPr>
              <a:t>7 February 2004 </a:t>
            </a:r>
            <a:r>
              <a:rPr lang="en-US" u="sng" dirty="0" err="1">
                <a:hlinkClick r:id="rId4"/>
              </a:rPr>
              <a:t>SuperFerry</a:t>
            </a:r>
            <a:r>
              <a:rPr lang="en-US" u="sng" dirty="0">
                <a:hlinkClick r:id="rId4"/>
              </a:rPr>
              <a:t> 14 bombing</a:t>
            </a:r>
            <a:endParaRPr lang="en-US" dirty="0"/>
          </a:p>
          <a:p>
            <a:pPr marL="457200" lvl="0" indent="-457200"/>
            <a:r>
              <a:rPr lang="en-US" u="sng" dirty="0">
                <a:hlinkClick r:id="rId4"/>
              </a:rPr>
              <a:t>8 March 11, 2004 Madrid train bombings</a:t>
            </a:r>
            <a:endParaRPr lang="en-US" dirty="0"/>
          </a:p>
          <a:p>
            <a:pPr marL="457200" lvl="0" indent="-457200"/>
            <a:r>
              <a:rPr lang="en-US" u="sng" dirty="0">
                <a:hlinkClick r:id="rId4"/>
              </a:rPr>
              <a:t>9 May 2004 </a:t>
            </a:r>
            <a:r>
              <a:rPr lang="en-US" u="sng" dirty="0" err="1">
                <a:hlinkClick r:id="rId4"/>
              </a:rPr>
              <a:t>Khobar</a:t>
            </a:r>
            <a:r>
              <a:rPr lang="en-US" u="sng" dirty="0">
                <a:hlinkClick r:id="rId4"/>
              </a:rPr>
              <a:t> massacre</a:t>
            </a:r>
            <a:endParaRPr lang="en-US" dirty="0"/>
          </a:p>
          <a:p>
            <a:pPr marL="457200" lvl="0" indent="-457200"/>
            <a:r>
              <a:rPr lang="en-US" u="sng" dirty="0">
                <a:hlinkClick r:id="rId4"/>
              </a:rPr>
              <a:t>10 July 7, 2005 London transport bombings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99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48" y="4572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US" sz="3200" u="sng" dirty="0">
                <a:hlinkClick r:id="rId3"/>
              </a:rPr>
              <a:t>20.1 August 2003 Imam Ali Mosque bombing</a:t>
            </a:r>
            <a:endParaRPr lang="en-US" sz="32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u="sng" dirty="0">
                <a:hlinkClick r:id="rId3"/>
              </a:rPr>
              <a:t>20.2 February 2004 Irbil bombings</a:t>
            </a:r>
            <a:endParaRPr lang="en-US" sz="32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u="sng" dirty="0">
                <a:hlinkClick r:id="rId3"/>
              </a:rPr>
              <a:t>20.3 March 2004 Iraq </a:t>
            </a:r>
            <a:r>
              <a:rPr lang="en-US" sz="3200" u="sng" dirty="0" err="1">
                <a:hlinkClick r:id="rId3"/>
              </a:rPr>
              <a:t>Ashura</a:t>
            </a:r>
            <a:r>
              <a:rPr lang="en-US" sz="3200" u="sng" dirty="0">
                <a:hlinkClick r:id="rId3"/>
              </a:rPr>
              <a:t> bombings</a:t>
            </a:r>
            <a:endParaRPr lang="en-US" sz="32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u="sng" dirty="0">
                <a:hlinkClick r:id="rId3"/>
              </a:rPr>
              <a:t>20.4 April 2004 Basra bombings</a:t>
            </a:r>
            <a:endParaRPr lang="en-US" sz="32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u="sng" dirty="0">
                <a:hlinkClick r:id="rId3"/>
              </a:rPr>
              <a:t>20.5 July 2005 </a:t>
            </a:r>
            <a:r>
              <a:rPr lang="en-US" sz="3200" u="sng" dirty="0" err="1">
                <a:hlinkClick r:id="rId3"/>
              </a:rPr>
              <a:t>Musayyib</a:t>
            </a:r>
            <a:r>
              <a:rPr lang="en-US" sz="3200" u="sng" dirty="0">
                <a:hlinkClick r:id="rId3"/>
              </a:rPr>
              <a:t> bombing</a:t>
            </a:r>
            <a:endParaRPr lang="en-US" sz="32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u="sng" dirty="0">
                <a:hlinkClick r:id="rId3"/>
              </a:rPr>
              <a:t>20.6 September 2005 Baghdad bombings</a:t>
            </a:r>
            <a:endParaRPr lang="en-US" sz="32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u="sng" dirty="0">
                <a:hlinkClick r:id="rId3"/>
              </a:rPr>
              <a:t>20.7 November 2005 </a:t>
            </a:r>
            <a:r>
              <a:rPr lang="en-US" sz="3200" u="sng" dirty="0" err="1">
                <a:hlinkClick r:id="rId3"/>
              </a:rPr>
              <a:t>Khanaqin</a:t>
            </a:r>
            <a:r>
              <a:rPr lang="en-US" sz="3200" u="sng" dirty="0">
                <a:hlinkClick r:id="rId3"/>
              </a:rPr>
              <a:t> bombings</a:t>
            </a:r>
            <a:endParaRPr lang="en-US" sz="32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u="sng" dirty="0">
                <a:hlinkClick r:id="rId3"/>
              </a:rPr>
              <a:t>20.8 April 2006 </a:t>
            </a:r>
            <a:r>
              <a:rPr lang="en-US" sz="3200" u="sng" dirty="0" err="1">
                <a:hlinkClick r:id="rId3"/>
              </a:rPr>
              <a:t>Buratha</a:t>
            </a:r>
            <a:r>
              <a:rPr lang="en-US" sz="3200" u="sng" dirty="0">
                <a:hlinkClick r:id="rId3"/>
              </a:rPr>
              <a:t> Mosque bombing</a:t>
            </a:r>
            <a:endParaRPr lang="en-US" sz="32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u="sng" dirty="0">
                <a:hlinkClick r:id="rId3"/>
              </a:rPr>
              <a:t>20.9 November 2006 Sadr City, Iraq bombings</a:t>
            </a:r>
            <a:endParaRPr lang="en-US" sz="32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u="sng" dirty="0">
                <a:hlinkClick r:id="rId3"/>
              </a:rPr>
              <a:t>20.10 February 2007 Baghdad market bombing</a:t>
            </a:r>
            <a:endParaRPr lang="en-US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54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843677"/>
            <a:ext cx="8229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11 July 23, 2005 </a:t>
            </a:r>
            <a:r>
              <a:rPr lang="en-US" sz="3000" u="sng" dirty="0" err="1">
                <a:hlinkClick r:id="rId3"/>
              </a:rPr>
              <a:t>Sharm</a:t>
            </a:r>
            <a:r>
              <a:rPr lang="en-US" sz="3000" u="sng" dirty="0">
                <a:hlinkClick r:id="rId3"/>
              </a:rPr>
              <a:t> el-Sheikh attacks</a:t>
            </a:r>
            <a:endParaRPr lang="en-US" sz="30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12 November 9, 2005 Amman hotel bombing</a:t>
            </a:r>
            <a:endParaRPr lang="en-US" sz="30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13 April 2007 Algiers bombings</a:t>
            </a:r>
            <a:endParaRPr lang="en-US" sz="30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14 February 2008 Kandahar bombing</a:t>
            </a:r>
            <a:endParaRPr lang="en-US" sz="30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15 June 2, 2008 Danish-embassy bombing</a:t>
            </a:r>
            <a:endParaRPr lang="en-US" sz="30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16 June 2009 Little Rock recruiting office shooting</a:t>
            </a:r>
            <a:endParaRPr lang="en-US" sz="30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17 December 2009 Northwest Airlines Flight 253</a:t>
            </a:r>
            <a:endParaRPr lang="en-US" sz="30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18 Dec 30, 2009</a:t>
            </a:r>
            <a:endParaRPr lang="en-US" sz="30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19 October 2010 cargo plane bomb plot</a:t>
            </a:r>
            <a:endParaRPr lang="en-US" sz="30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20 Iraq attacks</a:t>
            </a:r>
            <a:r>
              <a:rPr lang="en-US" sz="3000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65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631549" cy="4625181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43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 Hood 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November 5, 2009, a mass murder took place at Fort Hood, near Killeen, Texas.  </a:t>
            </a:r>
            <a:r>
              <a:rPr lang="en-US" dirty="0" err="1">
                <a:hlinkClick r:id="rId2" tooltip="Nidal Malik Hasan"/>
              </a:rPr>
              <a:t>Nidal</a:t>
            </a:r>
            <a:r>
              <a:rPr lang="en-US" dirty="0">
                <a:hlinkClick r:id="rId2" tooltip="Nidal Malik Hasan"/>
              </a:rPr>
              <a:t> Malik </a:t>
            </a:r>
            <a:r>
              <a:rPr lang="en-US" dirty="0" err="1">
                <a:hlinkClick r:id="rId2" tooltip="Nidal Malik Hasan"/>
              </a:rPr>
              <a:t>Hasan</a:t>
            </a:r>
            <a:r>
              <a:rPr lang="en-US" dirty="0"/>
              <a:t>, a U.S. Army major  and psychiatrist, fatally shot 13 people and injured more than 30 others.</a:t>
            </a:r>
          </a:p>
        </p:txBody>
      </p:sp>
      <p:pic>
        <p:nvPicPr>
          <p:cNvPr id="2050" name="Picture 2" descr="http://resources1.news.com.au/images/2012/09/07/1226451/391385-fort-hood-shoo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16" y="4267200"/>
            <a:ext cx="3777834" cy="212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5720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Recently has written a letter to the leader of </a:t>
            </a:r>
            <a:r>
              <a:rPr lang="en-US" b="1" dirty="0"/>
              <a:t>ISIS</a:t>
            </a:r>
            <a:r>
              <a:rPr lang="en-US" dirty="0"/>
              <a:t>, asking to become a citizen of the Islamic State. (2014)</a:t>
            </a:r>
          </a:p>
        </p:txBody>
      </p:sp>
    </p:spTree>
    <p:extLst>
      <p:ext uri="{BB962C8B-B14F-4D97-AF65-F5344CB8AC3E}">
        <p14:creationId xmlns:p14="http://schemas.microsoft.com/office/powerpoint/2010/main" val="283487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982" y="302359"/>
            <a:ext cx="7848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20.11 March 2007 Tal Afar bombings</a:t>
            </a:r>
            <a:endParaRPr lang="en-US" sz="3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20.12 April 2007 Baghdad Iraq bombings</a:t>
            </a:r>
            <a:endParaRPr lang="en-US" sz="3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20.13 August 14, 2007 </a:t>
            </a:r>
            <a:r>
              <a:rPr lang="en-US" sz="3000" u="sng" dirty="0" err="1">
                <a:hlinkClick r:id="rId3"/>
              </a:rPr>
              <a:t>Yazidi</a:t>
            </a:r>
            <a:r>
              <a:rPr lang="en-US" sz="3000" u="sng" dirty="0">
                <a:hlinkClick r:id="rId3"/>
              </a:rPr>
              <a:t> community Iraq bombing</a:t>
            </a:r>
            <a:endParaRPr lang="en-US" sz="3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20.14 August 2009 Baghdad bombings</a:t>
            </a:r>
            <a:endParaRPr lang="en-US" sz="3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20.15 October 2009 Baghdad bombings</a:t>
            </a:r>
            <a:endParaRPr lang="en-US" sz="3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20.16 April 2010 Baghdad bombings</a:t>
            </a:r>
            <a:endParaRPr lang="en-US" sz="3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20.17 May 2010 Iraq attacks</a:t>
            </a:r>
            <a:endParaRPr lang="en-US" sz="3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20.18 November 2010</a:t>
            </a:r>
            <a:endParaRPr lang="en-US" sz="3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20.19 January 2011 Iraq suicide attacks</a:t>
            </a:r>
            <a:endParaRPr lang="en-US" sz="3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dirty="0">
                <a:solidFill>
                  <a:srgbClr val="0070C0"/>
                </a:solidFill>
                <a:hlinkClick r:id="rId4"/>
              </a:rPr>
              <a:t>10 September 2011 - Nearly 80 U.S. troops injured, and five Afghans killed, when Taliban truck bomb explodes on eve of 9/11/11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797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Benghazi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 the evening of September 11, 2012, Islamic militants attacked the American diplomatic compound in Benghazi, Libya, </a:t>
            </a:r>
            <a:r>
              <a:rPr lang="en-US" b="1" dirty="0"/>
              <a:t>killing</a:t>
            </a:r>
            <a:r>
              <a:rPr lang="en-US" dirty="0"/>
              <a:t> U.S.</a:t>
            </a:r>
            <a:r>
              <a:rPr lang="en-US" dirty="0">
                <a:hlinkClick r:id="rId2" tooltip="U.S. Ambassador"/>
              </a:rPr>
              <a:t> </a:t>
            </a:r>
            <a:r>
              <a:rPr lang="en-US" dirty="0"/>
              <a:t>Ambassador J. Christopher Stevens and U.S. Foreign Service Information Management Officer Sean Smith.</a:t>
            </a:r>
          </a:p>
          <a:p>
            <a:r>
              <a:rPr lang="en-US" dirty="0"/>
              <a:t>Several hours later, a second assault targeted a different compound about one mile away, </a:t>
            </a:r>
            <a:r>
              <a:rPr lang="en-US" b="1" dirty="0"/>
              <a:t>killing</a:t>
            </a:r>
            <a:r>
              <a:rPr lang="en-US" dirty="0"/>
              <a:t> two CIA contractors, Tyrone S. Woods and Glen Doherty. Ten others were also injured in the attacks.</a:t>
            </a:r>
          </a:p>
        </p:txBody>
      </p:sp>
    </p:spTree>
    <p:extLst>
      <p:ext uri="{BB962C8B-B14F-4D97-AF65-F5344CB8AC3E}">
        <p14:creationId xmlns:p14="http://schemas.microsoft.com/office/powerpoint/2010/main" val="2684667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Benghazi, Libya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s2.mm.bing.net/th?id=HN.607999668100793014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formationng.com/wp-content/uploads/2013/11/US-embassy-attack-in-Lib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2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r>
              <a:rPr lang="en-US" dirty="0"/>
              <a:t>The </a:t>
            </a:r>
            <a:r>
              <a:rPr lang="en-US" dirty="0">
                <a:hlinkClick r:id="rId2" tooltip="In Amenas hostage crisis"/>
              </a:rPr>
              <a:t>In </a:t>
            </a:r>
            <a:r>
              <a:rPr lang="en-US" dirty="0" err="1">
                <a:hlinkClick r:id="rId2" tooltip="In Amenas hostage crisis"/>
              </a:rPr>
              <a:t>Amenas</a:t>
            </a:r>
            <a:r>
              <a:rPr lang="en-US" dirty="0">
                <a:hlinkClick r:id="rId2" tooltip="In Amenas hostage crisis"/>
              </a:rPr>
              <a:t> hostage crisis</a:t>
            </a:r>
            <a:r>
              <a:rPr lang="en-US" dirty="0"/>
              <a:t> began on 16 January 2013, when al-Qaeda-linked terrorists took over 800 people hostage at the </a:t>
            </a:r>
            <a:r>
              <a:rPr lang="en-US" dirty="0" err="1"/>
              <a:t>Tigantourine</a:t>
            </a:r>
            <a:r>
              <a:rPr lang="en-US" dirty="0"/>
              <a:t> gas facility in Algeria.  At least 39 foreign hostages were killed along with an Algerian security guard, as were 29 militants.</a:t>
            </a:r>
          </a:p>
        </p:txBody>
      </p:sp>
      <p:pic>
        <p:nvPicPr>
          <p:cNvPr id="5122" name="Picture 2" descr="http://i.dailymail.co.uk/i/pix/2013/01/17/article-2264166-16FBC4B9000005DC-102_964x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62199"/>
            <a:ext cx="3497358" cy="32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9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64" y="762000"/>
            <a:ext cx="4114800" cy="5516562"/>
          </a:xfrm>
        </p:spPr>
        <p:txBody>
          <a:bodyPr>
            <a:normAutofit/>
          </a:bodyPr>
          <a:lstStyle/>
          <a:p>
            <a:r>
              <a:rPr lang="en-US" dirty="0"/>
              <a:t>On a clear day, before 9 a.m. on September 11, 2001, members of a little known terrorist group attacked the United States.  </a:t>
            </a:r>
          </a:p>
        </p:txBody>
      </p:sp>
      <p:pic>
        <p:nvPicPr>
          <p:cNvPr id="1026" name="Picture 2" descr="http://bluecollarmamma.files.wordpress.com/2010/09/flight93_memo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64" y="1581149"/>
            <a:ext cx="4516886" cy="33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4677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 </a:t>
            </a:r>
            <a:r>
              <a:rPr lang="en-US" b="1" dirty="0"/>
              <a:t>Boston Marathon bombings</a:t>
            </a:r>
            <a:r>
              <a:rPr lang="en-US" dirty="0"/>
              <a:t> and subsequent related shootings - a series of attacks and incidents which began on April 15, 2013, when two pressure cooker bombs exploded during the Boston Marathon, </a:t>
            </a:r>
            <a:r>
              <a:rPr lang="en-US" b="1" dirty="0"/>
              <a:t>killing</a:t>
            </a:r>
            <a:r>
              <a:rPr lang="en-US" dirty="0"/>
              <a:t> 3 people and injuring an estimated 264 others.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https://en.wikipedia.org/wiki/Timeline_of_al-Qaeda_attacks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77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pload.wikimedia.org/wikipedia/commons/e/eb/Two_19th_Group_Special_Forces_Soldiers_in_Babil_Province_Ira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8008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imemilitary.files.wordpress.com/2011/08/100821-m-zo355-006.jpg?w=7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7924"/>
            <a:ext cx="7927662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98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ept 11-Anniversary_Cham6403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439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37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Bin Laden argued that the Islamic world should see itself as one seamless community, or </a:t>
            </a:r>
            <a:r>
              <a:rPr lang="en-US" b="1" dirty="0" err="1"/>
              <a:t>umma</a:t>
            </a:r>
            <a:r>
              <a:rPr lang="en-US" dirty="0"/>
              <a:t>, and that Muslims were obliged to unite and defend themselves. Bin Laden urged Muslims to find a leader to unite them and establish a “pious </a:t>
            </a:r>
            <a:r>
              <a:rPr lang="en-US" b="1" dirty="0"/>
              <a:t>caliphate</a:t>
            </a:r>
            <a:r>
              <a:rPr lang="en-US" dirty="0"/>
              <a:t>” that would be governed by Islamic law and follow Islamic principles of finance and social conduct.  Bin Laden repeatedly argued that Afghanistan had become a model Islamic state under his Taliban hosts and used religious rhetoric to solicit support for the Taliban and Al Qaeda.</a:t>
            </a:r>
          </a:p>
        </p:txBody>
      </p:sp>
    </p:spTree>
    <p:extLst>
      <p:ext uri="{BB962C8B-B14F-4D97-AF65-F5344CB8AC3E}">
        <p14:creationId xmlns:p14="http://schemas.microsoft.com/office/powerpoint/2010/main" val="370574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1D3F-BFFC-4198-B4E4-4F5F40FF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Event that Defined a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3784A-8069-4361-8355-013D6741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809846" cy="4525963"/>
          </a:xfrm>
        </p:spPr>
        <p:txBody>
          <a:bodyPr/>
          <a:lstStyle/>
          <a:p>
            <a:r>
              <a:rPr lang="en-US" dirty="0"/>
              <a:t>What other historical events served to “Define” the generation in which </a:t>
            </a:r>
            <a:r>
              <a:rPr lang="en-US"/>
              <a:t>they occurred?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9B644B-4764-4061-A247-C9687455D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046" y="1416844"/>
            <a:ext cx="3875910" cy="40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was not their first strike.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oz.deichman.net/uploaded_images/USS_COLE-DDG67_Departs_Aden-733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200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173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077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1 Early 1990s</a:t>
            </a:r>
            <a:r>
              <a:rPr lang="en-US" sz="3000" dirty="0"/>
              <a:t>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/>
              <a:t>December 29, 1992,</a:t>
            </a:r>
            <a:r>
              <a:rPr lang="en-US" sz="3200" baseline="30000" dirty="0"/>
              <a:t> </a:t>
            </a:r>
            <a:r>
              <a:rPr lang="en-US" sz="3200" dirty="0"/>
              <a:t>the first attack by Al-Qaeda.  </a:t>
            </a:r>
            <a:r>
              <a:rPr lang="en-US" sz="3200" dirty="0">
                <a:hlinkClick r:id="rId4" tooltip="1992 Yemen Hotel Bombings"/>
              </a:rPr>
              <a:t>Yemen Hotel Bombings</a:t>
            </a:r>
            <a:r>
              <a:rPr lang="en-US" sz="3200" dirty="0"/>
              <a:t>. Unsuccessfully targeted U.S. troops.  2 Australian tourists murdered.  Planner – Osama bin Laden</a:t>
            </a:r>
            <a:endParaRPr lang="en-US" sz="30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February 1993 World Trade Center</a:t>
            </a:r>
            <a:r>
              <a:rPr lang="en-US" sz="3000" u="sng" dirty="0"/>
              <a:t> </a:t>
            </a:r>
            <a:r>
              <a:rPr lang="en-US" sz="3000" dirty="0"/>
              <a:t>– truck bomb detonated in the parking garage.  Intent?  To bring down both towers.  6 people murdered.  Injured more than 1000.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1994 </a:t>
            </a:r>
            <a:r>
              <a:rPr lang="en-US" sz="3000" u="sng" dirty="0" err="1">
                <a:hlinkClick r:id="rId3"/>
              </a:rPr>
              <a:t>Bojinka</a:t>
            </a:r>
            <a:r>
              <a:rPr lang="en-US" sz="3000" u="sng" dirty="0">
                <a:hlinkClick r:id="rId3"/>
              </a:rPr>
              <a:t>, Philippine Airlines Flight 434</a:t>
            </a:r>
            <a:endParaRPr lang="en-US" sz="30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2 1998 U.S.-embassy bombings</a:t>
            </a:r>
            <a:endParaRPr lang="en-US" sz="30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000" u="sng" dirty="0">
                <a:hlinkClick r:id="rId3"/>
              </a:rPr>
              <a:t>3 2000 USS Cole bombing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87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drrichswier.com/wp-content/uploads/world-trade-center-bombing-19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4009"/>
            <a:ext cx="60388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270.photobucket.com/albums/jj105/lordsia_2008/world_trade_center_b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87" y="4191000"/>
            <a:ext cx="386861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1993 World Trade Center bombing</a:t>
            </a:r>
          </a:p>
        </p:txBody>
      </p:sp>
    </p:spTree>
    <p:extLst>
      <p:ext uri="{BB962C8B-B14F-4D97-AF65-F5344CB8AC3E}">
        <p14:creationId xmlns:p14="http://schemas.microsoft.com/office/powerpoint/2010/main" val="419344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pbs.org/newshour/extra/images/jan-june04/embassy_af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8064"/>
            <a:ext cx="3239530" cy="31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ashingtonpost.com/wp-srv/inatl/images/africa/embassy/bombgal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114800" cy="347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425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178" y="5334000"/>
            <a:ext cx="46934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00" b="1" dirty="0"/>
              <a:t>U.S.S. Cole, attacked 12 October 2000, while it was harbored and being refueled in the Yemeni port of </a:t>
            </a:r>
            <a:r>
              <a:rPr lang="en-US" sz="1900" b="1" dirty="0">
                <a:hlinkClick r:id="rId2" tooltip="Aden"/>
              </a:rPr>
              <a:t>Aden</a:t>
            </a:r>
            <a:r>
              <a:rPr lang="en-US" sz="1900" b="1" dirty="0"/>
              <a:t>. 17 American sailors were killed, and 39 were injured</a:t>
            </a:r>
            <a:r>
              <a:rPr lang="en-US" dirty="0"/>
              <a:t>.</a:t>
            </a:r>
          </a:p>
        </p:txBody>
      </p:sp>
      <p:pic>
        <p:nvPicPr>
          <p:cNvPr id="1026" name="Picture 2" descr="http://media4.s-nbcnews.com/j/MSNBC/Components/Photo/_new/101011-USS-Cole-hmed-4p.grid-8x2.jpg#USS%20Cole%20attack%20640x4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105400" cy="363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f/f1/USS_Cole_%28DDG-67%29_Depar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88" y="3789998"/>
            <a:ext cx="4435089" cy="30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ulfartguide.com/g/wp-content/uploads/2012/09/1.4-Map-Arabian-Peninsul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6" y="419100"/>
            <a:ext cx="3369648" cy="31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5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www.smartage.pl/wp-content/uploads/2014/08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238422" cy="615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allpaper-land.org/old/wp/World-Trade-Center_1024_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6" y="152400"/>
            <a:ext cx="8839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2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848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September 11, 2001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Four attacks against our nation by Al Qaeda hijackers.</a:t>
            </a:r>
          </a:p>
        </p:txBody>
      </p:sp>
      <p:pic>
        <p:nvPicPr>
          <p:cNvPr id="1026" name="Picture 2" descr="http://www.bollyn.com/public/AttackSmoke11thReu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8250"/>
            <a:ext cx="3200400" cy="42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4.bp.blogspot.com/-urqPi3Wt9n0/TmvT9tQXjwI/AAAAAAAABos/qYtXVHWp8jc/s1600/september-9-11-attacks-anniversary-ground-zero-world-trade-center-pentagon-flight-93-arlington-airplane_40002_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44993"/>
            <a:ext cx="3886200" cy="221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eclarepeace.org.uk/captain/murder_inc/site/pics/pacrash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35633"/>
            <a:ext cx="3508756" cy="26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Fals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Tru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Tru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ASKPANEKEY" val="1dac189a-0a93-47c8-abb0-08d8f421ca70"/>
  <p:tag name="TPFULLVERSION" val="4.3.2.117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575</Words>
  <Application>Microsoft Office PowerPoint</Application>
  <PresentationFormat>On-screen Show (4:3)</PresentationFormat>
  <Paragraphs>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September 11, 2001</vt:lpstr>
      <vt:lpstr>On a clear day, before 9 a.m. on September 11, 2001, members of a little known terrorist group attacked the United States.  </vt:lpstr>
      <vt:lpstr>It was not their first strike.</vt:lpstr>
      <vt:lpstr>PowerPoint Presentation</vt:lpstr>
      <vt:lpstr>PowerPoint Presentation</vt:lpstr>
      <vt:lpstr>Remember</vt:lpstr>
      <vt:lpstr>PowerPoint Presentation</vt:lpstr>
      <vt:lpstr>PowerPoint Presentation</vt:lpstr>
      <vt:lpstr>September 11, 2001</vt:lpstr>
      <vt:lpstr>PowerPoint Presentation</vt:lpstr>
      <vt:lpstr>And it wasn’t Al Qaeda’s last strike</vt:lpstr>
      <vt:lpstr>PowerPoint Presentation</vt:lpstr>
      <vt:lpstr>PowerPoint Presentation</vt:lpstr>
      <vt:lpstr>PowerPoint Presentation</vt:lpstr>
      <vt:lpstr>Fort Hood Shooting</vt:lpstr>
      <vt:lpstr>PowerPoint Presentation</vt:lpstr>
      <vt:lpstr>Benghazi</vt:lpstr>
      <vt:lpstr>Benghazi, Libya</vt:lpstr>
      <vt:lpstr>PowerPoint Presentation</vt:lpstr>
      <vt:lpstr>Boston</vt:lpstr>
      <vt:lpstr>PowerPoint Presentation</vt:lpstr>
      <vt:lpstr>PowerPoint Presentation</vt:lpstr>
      <vt:lpstr>Why?</vt:lpstr>
      <vt:lpstr>An Event that Defined a Generation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Two Review  (review – noun - a looking at or looking over again)</dc:title>
  <dc:creator>cit-sysop</dc:creator>
  <cp:lastModifiedBy>Wyka, Michael</cp:lastModifiedBy>
  <cp:revision>98</cp:revision>
  <dcterms:created xsi:type="dcterms:W3CDTF">2011-09-07T19:17:10Z</dcterms:created>
  <dcterms:modified xsi:type="dcterms:W3CDTF">2018-09-11T13:29:27Z</dcterms:modified>
</cp:coreProperties>
</file>