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1" r:id="rId3"/>
    <p:sldId id="282" r:id="rId4"/>
    <p:sldId id="283" r:id="rId5"/>
    <p:sldId id="284" r:id="rId6"/>
    <p:sldId id="287" r:id="rId7"/>
    <p:sldId id="285" r:id="rId8"/>
    <p:sldId id="260" r:id="rId9"/>
    <p:sldId id="262" r:id="rId10"/>
    <p:sldId id="263" r:id="rId11"/>
    <p:sldId id="286" r:id="rId12"/>
    <p:sldId id="270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0DA4FE-27C4-4237-B724-D56D77CF9C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7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dirty="0" smtClean="0"/>
              <a:t>Unit 1 Big Picture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772400" cy="2362200"/>
          </a:xfrm>
        </p:spPr>
        <p:txBody>
          <a:bodyPr>
            <a:noAutofit/>
          </a:bodyPr>
          <a:lstStyle/>
          <a:p>
            <a:r>
              <a:rPr lang="en-US" sz="2400" u="sng" dirty="0" smtClean="0"/>
              <a:t>Bell-Ringer</a:t>
            </a:r>
            <a:r>
              <a:rPr lang="en-US" sz="2400" dirty="0" smtClean="0"/>
              <a:t>:  On your way to your assigned seat, please pick up a </a:t>
            </a:r>
            <a:r>
              <a:rPr lang="en-US" sz="2400" b="1" i="1" dirty="0" smtClean="0"/>
              <a:t>Phoenician Trade </a:t>
            </a:r>
            <a:r>
              <a:rPr lang="en-US" sz="2400" dirty="0" smtClean="0"/>
              <a:t>worksheet from the front table and begin working on it before the bell rings.</a:t>
            </a:r>
          </a:p>
          <a:p>
            <a:endParaRPr lang="en-US" sz="2400" dirty="0" smtClean="0"/>
          </a:p>
          <a:p>
            <a:r>
              <a:rPr lang="en-US" sz="2400" dirty="0" smtClean="0"/>
              <a:t>If you’ve not turned in your </a:t>
            </a:r>
            <a:r>
              <a:rPr lang="en-US" sz="2400" b="1" i="1" dirty="0" smtClean="0"/>
              <a:t>Parent Contact </a:t>
            </a:r>
            <a:r>
              <a:rPr lang="en-US" sz="2400" dirty="0" smtClean="0"/>
              <a:t>sheet, please turn it into the </a:t>
            </a:r>
            <a:r>
              <a:rPr lang="en-US" sz="2400" dirty="0" err="1" smtClean="0"/>
              <a:t>DropBox</a:t>
            </a:r>
            <a:r>
              <a:rPr lang="en-US" sz="2400" dirty="0" smtClean="0"/>
              <a:t>. </a:t>
            </a:r>
            <a:endParaRPr lang="en-US" sz="2400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135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Was there gender equality in early </a:t>
            </a:r>
            <a:r>
              <a:rPr lang="en-US" sz="2800" b="1" dirty="0" smtClean="0"/>
              <a:t>civilizations</a:t>
            </a:r>
            <a:r>
              <a:rPr lang="en-US" sz="2800" dirty="0" smtClean="0"/>
              <a:t>? If not, what prevented it?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Neolithic societies </a:t>
            </a:r>
            <a:r>
              <a:rPr lang="en-US" dirty="0" smtClean="0">
                <a:sym typeface="Wingdings" pitchFamily="2" charset="2"/>
              </a:rPr>
              <a:t> women no longer play as much of a role in food acquisition</a:t>
            </a:r>
          </a:p>
          <a:p>
            <a:r>
              <a:rPr lang="en-US" dirty="0" smtClean="0"/>
              <a:t>China </a:t>
            </a:r>
            <a:r>
              <a:rPr lang="en-US" dirty="0" smtClean="0">
                <a:sym typeface="Wingdings" pitchFamily="2" charset="2"/>
              </a:rPr>
              <a:t> Confucianism held women in lower status than any male</a:t>
            </a:r>
          </a:p>
          <a:p>
            <a:r>
              <a:rPr lang="en-US" dirty="0" smtClean="0">
                <a:sym typeface="Wingdings" pitchFamily="2" charset="2"/>
              </a:rPr>
              <a:t>India  Aryan beliefs made women the equivalent to lowest caste; sati</a:t>
            </a:r>
          </a:p>
          <a:p>
            <a:r>
              <a:rPr lang="en-US" dirty="0" smtClean="0">
                <a:sym typeface="Wingdings" pitchFamily="2" charset="2"/>
              </a:rPr>
              <a:t>Egypt  Limited protections and rights for women, but not equivalent of men (few female leaders)</a:t>
            </a:r>
          </a:p>
          <a:p>
            <a:r>
              <a:rPr lang="en-US" dirty="0" smtClean="0">
                <a:sym typeface="Wingdings" pitchFamily="2" charset="2"/>
              </a:rPr>
              <a:t>Mesopotamia  No female “</a:t>
            </a:r>
            <a:r>
              <a:rPr lang="en-US" dirty="0" err="1" smtClean="0">
                <a:sym typeface="Wingdings" pitchFamily="2" charset="2"/>
              </a:rPr>
              <a:t>Lugals</a:t>
            </a:r>
            <a:r>
              <a:rPr lang="en-US" dirty="0" smtClean="0">
                <a:sym typeface="Wingdings" pitchFamily="2" charset="2"/>
              </a:rPr>
              <a:t>” = no legal equality for women</a:t>
            </a:r>
          </a:p>
          <a:p>
            <a:r>
              <a:rPr lang="en-US" dirty="0" smtClean="0">
                <a:sym typeface="Wingdings" pitchFamily="2" charset="2"/>
              </a:rPr>
              <a:t>Nubia  Numerous female rulers; matriarchal lineages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591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876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Hebrew</a:t>
            </a:r>
          </a:p>
          <a:p>
            <a:r>
              <a:rPr lang="en-US" sz="2600" dirty="0" smtClean="0"/>
              <a:t>Monotheistic Judaism</a:t>
            </a:r>
          </a:p>
          <a:p>
            <a:r>
              <a:rPr lang="en-US" sz="2600" dirty="0" smtClean="0"/>
              <a:t>Patriarchal</a:t>
            </a:r>
          </a:p>
          <a:p>
            <a:r>
              <a:rPr lang="en-US" sz="2600" dirty="0" smtClean="0"/>
              <a:t>Jerusalem, capital city of the kingdom</a:t>
            </a:r>
          </a:p>
          <a:p>
            <a:r>
              <a:rPr lang="en-US" sz="2600" dirty="0" smtClean="0"/>
              <a:t>Conquered by larger neighbors but their legacy continues today in  </a:t>
            </a:r>
          </a:p>
          <a:p>
            <a:pPr lvl="1"/>
            <a:r>
              <a:rPr lang="en-US" dirty="0" smtClean="0"/>
              <a:t>Today’s Jews</a:t>
            </a:r>
          </a:p>
          <a:p>
            <a:pPr lvl="1"/>
            <a:r>
              <a:rPr lang="en-US" dirty="0" smtClean="0"/>
              <a:t>Today’s nation of Israel</a:t>
            </a:r>
          </a:p>
          <a:p>
            <a:pPr lvl="1"/>
            <a:r>
              <a:rPr lang="en-US" dirty="0" smtClean="0"/>
              <a:t>Christianity</a:t>
            </a:r>
          </a:p>
          <a:p>
            <a:pPr lvl="1"/>
            <a:r>
              <a:rPr lang="en-US" dirty="0" smtClean="0"/>
              <a:t>The Bible</a:t>
            </a:r>
          </a:p>
          <a:p>
            <a:pPr lvl="1"/>
            <a:r>
              <a:rPr lang="en-US" dirty="0" smtClean="0"/>
              <a:t>The Ten Commandments.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Israelites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56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Phoenicians</a:t>
            </a:r>
          </a:p>
        </p:txBody>
      </p:sp>
      <p:sp>
        <p:nvSpPr>
          <p:cNvPr id="37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dirty="0"/>
              <a:t>Key Concepts</a:t>
            </a:r>
            <a:r>
              <a:rPr lang="en-US" sz="2400" dirty="0"/>
              <a:t>: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Canaanites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Confederation of City-States</a:t>
            </a:r>
          </a:p>
          <a:p>
            <a:pPr lvl="1">
              <a:lnSpc>
                <a:spcPct val="9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Trade based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 Colonies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Culture</a:t>
            </a:r>
          </a:p>
          <a:p>
            <a:pPr lvl="1">
              <a:lnSpc>
                <a:spcPct val="9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Alphabet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Trade Products</a:t>
            </a:r>
          </a:p>
          <a:p>
            <a:pPr lvl="1">
              <a:lnSpc>
                <a:spcPct val="90000"/>
              </a:lnSpc>
            </a:pPr>
            <a:r>
              <a:rPr lang="en-US" sz="2000" i="1" dirty="0"/>
              <a:t>Religion and sacrifice(</a:t>
            </a:r>
            <a:r>
              <a:rPr lang="en-US" sz="2000" i="1" dirty="0" err="1"/>
              <a:t>Tophets</a:t>
            </a:r>
            <a:r>
              <a:rPr lang="en-US" sz="2000" i="1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i="1" dirty="0"/>
              <a:t>Senate and Judges</a:t>
            </a:r>
          </a:p>
        </p:txBody>
      </p:sp>
      <p:pic>
        <p:nvPicPr>
          <p:cNvPr id="37892" name="Picture 4" descr="http://www.phoenician.org/alphabet_phoenician.GI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860550"/>
            <a:ext cx="3810000" cy="3135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Big Picture Review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43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76400"/>
            <a:ext cx="7408333" cy="4449763"/>
          </a:xfrm>
        </p:spPr>
        <p:txBody>
          <a:bodyPr/>
          <a:lstStyle/>
          <a:p>
            <a:r>
              <a:rPr lang="en-US" dirty="0" smtClean="0"/>
              <a:t>The longest span of human experience</a:t>
            </a:r>
          </a:p>
          <a:p>
            <a:r>
              <a:rPr lang="en-US" dirty="0" smtClean="0"/>
              <a:t>Hunter-Gathering.  (Hunter-Foraging).</a:t>
            </a:r>
          </a:p>
          <a:p>
            <a:r>
              <a:rPr lang="en-US" dirty="0" smtClean="0"/>
              <a:t>Nomadic.</a:t>
            </a:r>
          </a:p>
          <a:p>
            <a:r>
              <a:rPr lang="en-US" dirty="0" smtClean="0"/>
              <a:t>Used a variety of tools.</a:t>
            </a:r>
          </a:p>
          <a:p>
            <a:r>
              <a:rPr lang="en-US" dirty="0" smtClean="0"/>
              <a:t>Didn’t keep lots of stuff (because they were nomadic)</a:t>
            </a:r>
          </a:p>
          <a:p>
            <a:r>
              <a:rPr lang="en-US" dirty="0" smtClean="0"/>
              <a:t>Gender equality.</a:t>
            </a:r>
          </a:p>
          <a:p>
            <a:r>
              <a:rPr lang="en-US" dirty="0" smtClean="0"/>
              <a:t>Men and women had specific roles.</a:t>
            </a:r>
          </a:p>
          <a:p>
            <a:r>
              <a:rPr lang="en-US" dirty="0" smtClean="0"/>
              <a:t>Varied and </a:t>
            </a:r>
            <a:r>
              <a:rPr lang="en-US" dirty="0" err="1" smtClean="0"/>
              <a:t>nutritous</a:t>
            </a:r>
            <a:r>
              <a:rPr lang="en-US" dirty="0" smtClean="0"/>
              <a:t> diet.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Paleolithic</a:t>
            </a:r>
            <a:r>
              <a:rPr lang="en-US" dirty="0" smtClean="0"/>
              <a:t>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4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76400"/>
            <a:ext cx="8153399" cy="4449763"/>
          </a:xfrm>
        </p:spPr>
        <p:txBody>
          <a:bodyPr/>
          <a:lstStyle/>
          <a:p>
            <a:r>
              <a:rPr lang="en-US" dirty="0" smtClean="0"/>
              <a:t>Began with the end of the last Ice Age about 10,000 years ago.  </a:t>
            </a:r>
          </a:p>
          <a:p>
            <a:r>
              <a:rPr lang="en-US" dirty="0" smtClean="0"/>
              <a:t>Shift from Hunter-Forager to Systematic AGRICULTURE.  </a:t>
            </a:r>
          </a:p>
          <a:p>
            <a:r>
              <a:rPr lang="en-US" dirty="0" smtClean="0"/>
              <a:t>Diet more reliable but not necessarily more nutritious   </a:t>
            </a:r>
          </a:p>
          <a:p>
            <a:r>
              <a:rPr lang="en-US" dirty="0" smtClean="0"/>
              <a:t>People settled down in villages, to towns, to cities.  </a:t>
            </a:r>
          </a:p>
          <a:p>
            <a:r>
              <a:rPr lang="en-US" dirty="0" smtClean="0"/>
              <a:t>Kept more stuff.</a:t>
            </a:r>
          </a:p>
          <a:p>
            <a:r>
              <a:rPr lang="en-US" dirty="0" smtClean="0"/>
              <a:t>Still used a variety of tools.</a:t>
            </a:r>
          </a:p>
          <a:p>
            <a:r>
              <a:rPr lang="en-US" dirty="0" smtClean="0"/>
              <a:t>Specialized labor.</a:t>
            </a:r>
          </a:p>
          <a:p>
            <a:r>
              <a:rPr lang="en-US" dirty="0" smtClean="0"/>
              <a:t>Stratified social structure (social classes) developed.</a:t>
            </a:r>
          </a:p>
          <a:p>
            <a:r>
              <a:rPr lang="en-US" dirty="0" smtClean="0"/>
              <a:t>Women were no longer equal to men.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Neolithic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77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399" y="1676400"/>
            <a:ext cx="8153401" cy="4449763"/>
          </a:xfrm>
        </p:spPr>
        <p:txBody>
          <a:bodyPr/>
          <a:lstStyle/>
          <a:p>
            <a:r>
              <a:rPr lang="en-US" dirty="0" smtClean="0"/>
              <a:t>Herders of Domesticated animals (goats, sheep, cows, etc.)</a:t>
            </a:r>
          </a:p>
          <a:p>
            <a:r>
              <a:rPr lang="en-US" dirty="0" smtClean="0"/>
              <a:t>Nomadic</a:t>
            </a:r>
          </a:p>
          <a:p>
            <a:r>
              <a:rPr lang="en-US" dirty="0" smtClean="0"/>
              <a:t>Not a lot of stuff</a:t>
            </a:r>
          </a:p>
          <a:p>
            <a:r>
              <a:rPr lang="en-US" dirty="0" smtClean="0"/>
              <a:t>Stable diet.</a:t>
            </a:r>
          </a:p>
          <a:p>
            <a:r>
              <a:rPr lang="en-US" dirty="0" smtClean="0"/>
              <a:t>Still used a variety of tools.</a:t>
            </a:r>
          </a:p>
          <a:p>
            <a:r>
              <a:rPr lang="en-US" dirty="0" smtClean="0"/>
              <a:t>Stratified social structure.  </a:t>
            </a:r>
          </a:p>
          <a:p>
            <a:r>
              <a:rPr lang="en-US" dirty="0" smtClean="0"/>
              <a:t>Women not considered equal.</a:t>
            </a:r>
          </a:p>
          <a:p>
            <a:r>
              <a:rPr lang="en-US" dirty="0" smtClean="0"/>
              <a:t>Diffusers of technology.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Pastoralists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0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981200"/>
            <a:ext cx="7408333" cy="4602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Early </a:t>
            </a:r>
            <a:r>
              <a:rPr lang="en-US" dirty="0"/>
              <a:t>Neolithic </a:t>
            </a:r>
            <a:r>
              <a:rPr lang="en-US" dirty="0" smtClean="0"/>
              <a:t>communities continued to expand and grow.  Some of these became the first civilizations when they combined the following characteristics:</a:t>
            </a:r>
          </a:p>
          <a:p>
            <a:pPr marL="1084263" lvl="2" indent="-457200">
              <a:buFont typeface="+mj-lt"/>
              <a:buAutoNum type="arabicPeriod"/>
            </a:pPr>
            <a:r>
              <a:rPr lang="en-US" dirty="0">
                <a:latin typeface="Arial" charset="0"/>
              </a:rPr>
              <a:t>Agricultural surpluses permitted significant </a:t>
            </a: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specialization of labor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.  </a:t>
            </a:r>
          </a:p>
          <a:p>
            <a:pPr marL="1084263" lvl="2" indent="-457200">
              <a:buFont typeface="+mj-lt"/>
              <a:buAutoNum type="arabicPeriod"/>
            </a:pP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Cities</a:t>
            </a:r>
          </a:p>
          <a:p>
            <a:pPr marL="1084263" lvl="2" indent="-457200">
              <a:buFont typeface="+mj-lt"/>
              <a:buAutoNum type="arabicPeriod"/>
            </a:pPr>
            <a:r>
              <a:rPr lang="en-US" dirty="0">
                <a:latin typeface="Arial" charset="0"/>
              </a:rPr>
              <a:t>Systems of record keeping (</a:t>
            </a: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writing</a:t>
            </a:r>
            <a:r>
              <a:rPr lang="en-US" dirty="0">
                <a:latin typeface="Arial" charset="0"/>
              </a:rPr>
              <a:t>)</a:t>
            </a:r>
          </a:p>
          <a:p>
            <a:pPr marL="1084263" lvl="2" indent="-457200">
              <a:buFont typeface="+mj-lt"/>
              <a:buAutoNum type="arabicPeriod"/>
            </a:pP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Complex institutions </a:t>
            </a:r>
            <a:r>
              <a:rPr lang="en-US" dirty="0">
                <a:latin typeface="Arial" charset="0"/>
              </a:rPr>
              <a:t>(bureaucracies, armies, religious hierarchies).  </a:t>
            </a:r>
          </a:p>
          <a:p>
            <a:pPr marL="1084263" lvl="2" indent="-457200">
              <a:buFont typeface="+mj-lt"/>
              <a:buAutoNum type="arabicPeriod"/>
            </a:pPr>
            <a:r>
              <a:rPr lang="en-US" dirty="0">
                <a:latin typeface="Arial" charset="0"/>
              </a:rPr>
              <a:t>Clearly </a:t>
            </a: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stratified social hierarchies</a:t>
            </a:r>
            <a:r>
              <a:rPr lang="en-US" dirty="0">
                <a:latin typeface="Arial" charset="0"/>
              </a:rPr>
              <a:t>.</a:t>
            </a:r>
          </a:p>
          <a:p>
            <a:pPr marL="1084263" lvl="2" indent="-457200">
              <a:buFont typeface="+mj-lt"/>
              <a:buAutoNum type="arabicPeriod"/>
            </a:pP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Long distance trade</a:t>
            </a:r>
            <a:r>
              <a:rPr lang="en-US" dirty="0">
                <a:latin typeface="Arial" charset="0"/>
              </a:rPr>
              <a:t>.</a:t>
            </a:r>
          </a:p>
          <a:p>
            <a:pPr marL="1084263" lvl="2" indent="-457200">
              <a:buFont typeface="+mj-lt"/>
              <a:buAutoNum type="arabicPeriod"/>
            </a:pPr>
            <a:r>
              <a:rPr lang="en-US" dirty="0">
                <a:latin typeface="Arial" charset="0"/>
              </a:rPr>
              <a:t>And some historians (myself included) add; </a:t>
            </a: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monumental architecture</a:t>
            </a:r>
            <a:r>
              <a:rPr lang="en-US" dirty="0">
                <a:latin typeface="Arial" charset="0"/>
              </a:rPr>
              <a:t>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Civilizations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39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1" y="1828800"/>
            <a:ext cx="7442200" cy="42973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First civilizations grew up along river valleys.</a:t>
            </a:r>
          </a:p>
          <a:p>
            <a:pPr lvl="1"/>
            <a:r>
              <a:rPr lang="en-US" sz="2600" dirty="0" smtClean="0"/>
              <a:t>Water to drink, irrigate with, and travel on.</a:t>
            </a:r>
          </a:p>
          <a:p>
            <a:r>
              <a:rPr lang="en-US" sz="3000" dirty="0" smtClean="0"/>
              <a:t>Mesopotamia (Tigris and Euphrates)</a:t>
            </a:r>
          </a:p>
          <a:p>
            <a:r>
              <a:rPr lang="en-US" sz="3000" dirty="0" smtClean="0"/>
              <a:t>Egypt (Nile River)</a:t>
            </a:r>
          </a:p>
          <a:p>
            <a:r>
              <a:rPr lang="en-US" sz="3000" dirty="0" smtClean="0"/>
              <a:t>Indus River Valley (</a:t>
            </a:r>
            <a:r>
              <a:rPr lang="en-US" sz="3000" dirty="0" err="1" smtClean="0"/>
              <a:t>Harappan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China (Yellow River) 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Civilizations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73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did the governments of the earliest civilizations have in common?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1943" lvl="1" indent="0" algn="ctr">
              <a:buNone/>
            </a:pPr>
            <a:r>
              <a:rPr lang="en-US" sz="3200" dirty="0" smtClean="0">
                <a:sym typeface="Wingdings" pitchFamily="2" charset="2"/>
              </a:rPr>
              <a:t>The rulers had the approval of the gods (and sometimes were gods).</a:t>
            </a:r>
          </a:p>
          <a:p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26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Geography and religion were interconnected in the  early civilizations.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Egypt </a:t>
            </a:r>
            <a:r>
              <a:rPr lang="en-US" dirty="0" smtClean="0">
                <a:sym typeface="Wingdings" pitchFamily="2" charset="2"/>
              </a:rPr>
              <a:t> Gods controlled environment beneficial flooding = nice gods; unified religion due to geographic isolation</a:t>
            </a:r>
          </a:p>
          <a:p>
            <a:r>
              <a:rPr lang="en-US" dirty="0" smtClean="0">
                <a:sym typeface="Wingdings" pitchFamily="2" charset="2"/>
              </a:rPr>
              <a:t>Mesopotamia  Violent floods = Angry, vengeful gods; introduction of new religions due to geographic “openness”</a:t>
            </a:r>
          </a:p>
          <a:p>
            <a:r>
              <a:rPr lang="en-US" dirty="0" smtClean="0">
                <a:sym typeface="Wingdings" pitchFamily="2" charset="2"/>
              </a:rPr>
              <a:t>China  Mandate of Heaven could be withdrawn after natural disasters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798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TASKPANEKEY" val="df57e580-d021-41b0-a0c5-8f8935749b1e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Fals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Tru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PFULLVERSION" val="4.3.2.1178"/>
  <p:tag name="INCLUDESESSIO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133</TotalTime>
  <Words>577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Unit 1 Big Picture Review</vt:lpstr>
      <vt:lpstr>Unit 1 Big Picture Review</vt:lpstr>
      <vt:lpstr>Paleolithic times</vt:lpstr>
      <vt:lpstr>Neolithic Revolution</vt:lpstr>
      <vt:lpstr>Pastoralists</vt:lpstr>
      <vt:lpstr>First Civilizations</vt:lpstr>
      <vt:lpstr>First Civilizations</vt:lpstr>
      <vt:lpstr>What did the governments of the earliest civilizations have in common?</vt:lpstr>
      <vt:lpstr>Geography and religion were interconnected in the  early civilizations.</vt:lpstr>
      <vt:lpstr>Was there gender equality in early civilizations? If not, what prevented it?</vt:lpstr>
      <vt:lpstr>The Israelites</vt:lpstr>
      <vt:lpstr>The Phoenicians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January 20th</dc:title>
  <dc:creator>cit-sysop</dc:creator>
  <cp:lastModifiedBy>cit-sysop</cp:lastModifiedBy>
  <cp:revision>13</cp:revision>
  <dcterms:created xsi:type="dcterms:W3CDTF">2012-01-20T11:09:40Z</dcterms:created>
  <dcterms:modified xsi:type="dcterms:W3CDTF">2014-08-17T00:05:06Z</dcterms:modified>
</cp:coreProperties>
</file>