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9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4" r:id="rId28"/>
    <p:sldId id="285" r:id="rId29"/>
    <p:sldId id="286" r:id="rId30"/>
    <p:sldId id="287" r:id="rId31"/>
    <p:sldId id="288" r:id="rId32"/>
    <p:sldId id="290" r:id="rId33"/>
    <p:sldId id="291" r:id="rId34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12/5/2014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12/5/2014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12/5/2014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12/5/2014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533651"/>
          </a:xfrm>
        </p:spPr>
        <p:txBody>
          <a:bodyPr>
            <a:normAutofit/>
          </a:bodyPr>
          <a:lstStyle/>
          <a:p>
            <a:r>
              <a:rPr lang="en-US" sz="5600" b="1" i="1" dirty="0" smtClean="0"/>
              <a:t>World War I Review</a:t>
            </a:r>
            <a:br>
              <a:rPr lang="en-US" sz="5600" b="1" i="1" dirty="0" smtClean="0"/>
            </a:br>
            <a:r>
              <a:rPr lang="en-US" sz="5000" b="1" i="1" dirty="0" smtClean="0"/>
              <a:t>The Beginning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5156200" cy="2447149"/>
          </a:xfrm>
        </p:spPr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Wyka’s</a:t>
            </a:r>
            <a:r>
              <a:rPr lang="en-US" dirty="0" smtClean="0"/>
              <a:t> World History</a:t>
            </a:r>
          </a:p>
          <a:p>
            <a:r>
              <a:rPr lang="en-US" dirty="0" smtClean="0"/>
              <a:t>Citrus High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85" y="342900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71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559300" y="533400"/>
            <a:ext cx="45847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Assassination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60900" y="1612900"/>
            <a:ext cx="4483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Terrorist group</a:t>
            </a:r>
          </a:p>
          <a:p>
            <a:pPr>
              <a:lnSpc>
                <a:spcPts val="3680"/>
              </a:lnSpc>
            </a:pPr>
            <a:endParaRPr lang="en-CA" sz="316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03800" y="20701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known as the Black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03800" y="25146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Hand waited</a:t>
            </a:r>
          </a:p>
          <a:p>
            <a:pPr>
              <a:lnSpc>
                <a:spcPts val="33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60900" y="3581400"/>
            <a:ext cx="4483100" cy="149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Wanted Bosnia to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be free of Austria-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Hungary and</a:t>
            </a:r>
          </a:p>
          <a:p>
            <a:pPr>
              <a:lnSpc>
                <a:spcPts val="34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03800" y="49149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become a part of</a:t>
            </a:r>
          </a:p>
          <a:p>
            <a:pPr>
              <a:lnSpc>
                <a:spcPts val="33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03800" y="53467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Serbia</a:t>
            </a:r>
          </a:p>
          <a:p>
            <a:pPr>
              <a:lnSpc>
                <a:spcPts val="344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921000" y="533400"/>
            <a:ext cx="62230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Assassination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84700" y="1625600"/>
            <a:ext cx="45593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Terrorist Gavrilo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Princip</a:t>
            </a:r>
          </a:p>
          <a:p>
            <a:pPr>
              <a:lnSpc>
                <a:spcPts val="35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84700" y="3136900"/>
            <a:ext cx="45593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Succeeded in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shooting both</a:t>
            </a:r>
          </a:p>
          <a:p>
            <a:pPr>
              <a:lnSpc>
                <a:spcPts val="35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600" y="40259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5"/>
              </a:lnSpc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Archduke Franz</a:t>
            </a:r>
          </a:p>
          <a:p>
            <a:pPr>
              <a:lnSpc>
                <a:spcPts val="3365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27600" y="44577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45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Ferdinand and his</a:t>
            </a:r>
          </a:p>
          <a:p>
            <a:pPr>
              <a:lnSpc>
                <a:spcPts val="3445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27600" y="49149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55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wife in their car</a:t>
            </a:r>
          </a:p>
          <a:p>
            <a:pPr>
              <a:lnSpc>
                <a:spcPts val="3355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660400" y="533400"/>
            <a:ext cx="84836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Eyewitness to the Assassination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510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 smtClean="0">
                <a:solidFill>
                  <a:srgbClr val="FFFFFF"/>
                </a:solidFill>
                <a:latin typeface="Tahoma"/>
                <a:cs typeface="Tahoma"/>
              </a:rPr>
              <a:t>“As the car came abreast, [the assassin] stepped</a:t>
            </a:r>
          </a:p>
          <a:p>
            <a:pPr>
              <a:lnSpc>
                <a:spcPts val="322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082800"/>
            <a:ext cx="8255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 smtClean="0">
                <a:solidFill>
                  <a:srgbClr val="FFFFFF"/>
                </a:solidFill>
                <a:latin typeface="Tahoma"/>
                <a:cs typeface="Tahoma"/>
              </a:rPr>
              <a:t>forward from the curb, drew his automatic pistol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514600"/>
            <a:ext cx="8255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 smtClean="0">
                <a:solidFill>
                  <a:srgbClr val="FFFFFF"/>
                </a:solidFill>
                <a:latin typeface="Tahoma"/>
                <a:cs typeface="Tahoma"/>
              </a:rPr>
              <a:t>from his coat and fired two shots.  The first</a:t>
            </a:r>
          </a:p>
          <a:p>
            <a:pPr>
              <a:lnSpc>
                <a:spcPts val="322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2933700"/>
            <a:ext cx="8255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 smtClean="0">
                <a:solidFill>
                  <a:srgbClr val="FFFFFF"/>
                </a:solidFill>
                <a:latin typeface="Tahoma"/>
                <a:cs typeface="Tahoma"/>
              </a:rPr>
              <a:t>struck the wife of the Archduke, the</a:t>
            </a:r>
          </a:p>
          <a:p>
            <a:pPr>
              <a:lnSpc>
                <a:spcPts val="322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3352800"/>
            <a:ext cx="7512313" cy="2165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5"/>
              </a:lnSpc>
            </a:pP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Archduchess Sophia, in the abdomen.  She was</a:t>
            </a:r>
            <a:r>
              <a:rPr lang="en-CA" sz="279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6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an expectant mother.  She died instantly.  The</a:t>
            </a:r>
            <a:r>
              <a:rPr lang="en-CA" sz="279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6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second bullet struck the Archduke close to the</a:t>
            </a:r>
            <a:r>
              <a:rPr lang="en-CA" sz="279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6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heart.  He uttered only one word: “Sophia‟ - a</a:t>
            </a:r>
          </a:p>
          <a:p>
            <a:pPr>
              <a:lnSpc>
                <a:spcPts val="3365"/>
              </a:lnSpc>
            </a:pPr>
            <a:endParaRPr lang="en-CA" sz="2796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9000" y="5067300"/>
            <a:ext cx="8255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 smtClean="0">
                <a:solidFill>
                  <a:srgbClr val="FFFFFF"/>
                </a:solidFill>
                <a:latin typeface="Tahoma"/>
                <a:cs typeface="Tahoma"/>
              </a:rPr>
              <a:t>call to his stricken wife.  Then his head fell back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9000" y="5499100"/>
            <a:ext cx="8255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 smtClean="0">
                <a:solidFill>
                  <a:srgbClr val="FFFFFF"/>
                </a:solidFill>
                <a:latin typeface="Tahoma"/>
                <a:cs typeface="Tahoma"/>
              </a:rPr>
              <a:t>and he collapsed.  He died almost instantly.”</a:t>
            </a:r>
          </a:p>
          <a:p>
            <a:pPr>
              <a:lnSpc>
                <a:spcPts val="322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977900" y="533400"/>
            <a:ext cx="8166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Response of Austria-Hungary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637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Declared war on</a:t>
            </a:r>
          </a:p>
          <a:p>
            <a:pPr>
              <a:lnSpc>
                <a:spcPts val="3680"/>
              </a:lnSpc>
            </a:pPr>
            <a:endParaRPr lang="en-CA" sz="316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463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Serbia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3302000"/>
            <a:ext cx="85979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Had the support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of Germany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4267200"/>
            <a:ext cx="3683000" cy="10002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2800" dirty="0" smtClean="0">
                <a:solidFill>
                  <a:srgbClr val="FFFFFF"/>
                </a:solidFill>
                <a:latin typeface="Tahoma"/>
                <a:cs typeface="Tahoma"/>
              </a:rPr>
              <a:t>(Emperor William II)</a:t>
            </a:r>
          </a:p>
          <a:p>
            <a:pPr>
              <a:lnSpc>
                <a:spcPts val="39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324100" y="533400"/>
            <a:ext cx="4514954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dirty="0" smtClean="0">
                <a:solidFill>
                  <a:srgbClr val="FFFFCC"/>
                </a:solidFill>
                <a:latin typeface="Tahoma"/>
                <a:cs typeface="Tahoma"/>
              </a:rPr>
              <a:t>Russia’s Response</a:t>
            </a:r>
          </a:p>
          <a:p>
            <a:pPr>
              <a:lnSpc>
                <a:spcPts val="5060"/>
              </a:lnSpc>
            </a:pPr>
            <a:endParaRPr lang="en-CA" sz="4406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18100" y="1612900"/>
            <a:ext cx="4025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Russia (under</a:t>
            </a:r>
          </a:p>
          <a:p>
            <a:pPr>
              <a:lnSpc>
                <a:spcPts val="3680"/>
              </a:lnSpc>
            </a:pPr>
            <a:endParaRPr lang="en-CA" sz="316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0" y="2070100"/>
            <a:ext cx="368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Czar Nicholas II)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0" y="2514600"/>
            <a:ext cx="368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ordered the</a:t>
            </a:r>
          </a:p>
          <a:p>
            <a:pPr>
              <a:lnSpc>
                <a:spcPts val="33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0" y="2946400"/>
            <a:ext cx="368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mobilization of</a:t>
            </a:r>
          </a:p>
          <a:p>
            <a:pPr>
              <a:lnSpc>
                <a:spcPts val="344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0" y="3403600"/>
            <a:ext cx="3503488" cy="348813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5"/>
              </a:lnSpc>
            </a:pP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the army</a:t>
            </a:r>
          </a:p>
          <a:p>
            <a:pPr marL="457200" indent="-457200">
              <a:lnSpc>
                <a:spcPts val="3355"/>
              </a:lnSpc>
              <a:buFont typeface="Arial" pitchFamily="34" charset="0"/>
              <a:buChar char="•"/>
            </a:pPr>
            <a:r>
              <a:rPr lang="en-CA" sz="2600" dirty="0" smtClean="0">
                <a:solidFill>
                  <a:srgbClr val="FFFFFF"/>
                </a:solidFill>
                <a:latin typeface="Tahoma"/>
                <a:cs typeface="Tahoma"/>
              </a:rPr>
              <a:t>Remember, Serbia was supported by Russia, in part due to their common religion, Orthodox Christianity.</a:t>
            </a:r>
          </a:p>
          <a:p>
            <a:pPr>
              <a:lnSpc>
                <a:spcPts val="3355"/>
              </a:lnSpc>
            </a:pPr>
            <a:endParaRPr lang="en-CA" sz="26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2006600" y="533400"/>
            <a:ext cx="5164171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dirty="0" smtClean="0">
                <a:solidFill>
                  <a:srgbClr val="FFFFCC"/>
                </a:solidFill>
                <a:latin typeface="Tahoma"/>
                <a:cs typeface="Tahoma"/>
              </a:rPr>
              <a:t>Germany’s Response</a:t>
            </a:r>
          </a:p>
          <a:p>
            <a:pPr>
              <a:lnSpc>
                <a:spcPts val="5060"/>
              </a:lnSpc>
            </a:pPr>
            <a:endParaRPr lang="en-CA" sz="4406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637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Germany</a:t>
            </a:r>
          </a:p>
          <a:p>
            <a:pPr>
              <a:lnSpc>
                <a:spcPts val="3680"/>
              </a:lnSpc>
            </a:pPr>
            <a:endParaRPr lang="en-CA" sz="313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463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declared war on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28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Russia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3467100" y="393700"/>
            <a:ext cx="5676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FFFFCC"/>
                </a:solidFill>
                <a:latin typeface="Tahoma"/>
                <a:cs typeface="Tahoma"/>
              </a:rPr>
              <a:t>World War I Begins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60900" y="1612900"/>
            <a:ext cx="4483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244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2796" smtClean="0">
                <a:solidFill>
                  <a:srgbClr val="FFFFFF"/>
                </a:solidFill>
                <a:latin typeface="Tahoma"/>
                <a:cs typeface="Tahoma"/>
              </a:rPr>
              <a:t> Germany invaded</a:t>
            </a:r>
          </a:p>
          <a:p>
            <a:pPr>
              <a:lnSpc>
                <a:spcPts val="3220"/>
              </a:lnSpc>
            </a:pPr>
            <a:endParaRPr lang="en-CA" sz="276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03800" y="2032000"/>
            <a:ext cx="4140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50"/>
              </a:lnSpc>
            </a:pPr>
            <a:r>
              <a:rPr lang="en-CA" sz="2798" smtClean="0">
                <a:solidFill>
                  <a:srgbClr val="FFFFFF"/>
                </a:solidFill>
                <a:latin typeface="Tahoma"/>
                <a:cs typeface="Tahoma"/>
              </a:rPr>
              <a:t>France by crossing</a:t>
            </a:r>
          </a:p>
          <a:p>
            <a:pPr>
              <a:lnSpc>
                <a:spcPts val="295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03800" y="2400300"/>
            <a:ext cx="41402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796" smtClean="0">
                <a:solidFill>
                  <a:srgbClr val="FFFFFF"/>
                </a:solidFill>
                <a:latin typeface="Tahoma"/>
                <a:cs typeface="Tahoma"/>
              </a:rPr>
              <a:t>through neutral</a:t>
            </a:r>
            <a:r>
              <a:rPr lang="en-CA" sz="27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6" smtClean="0">
                <a:solidFill>
                  <a:srgbClr val="000000"/>
                </a:solidFill>
                <a:latin typeface="Times New Roman"/>
              </a:rPr>
            </a:br>
            <a:r>
              <a:rPr lang="en-CA" sz="2796" smtClean="0">
                <a:solidFill>
                  <a:srgbClr val="FFFFFF"/>
                </a:solidFill>
                <a:latin typeface="Tahoma"/>
                <a:cs typeface="Tahoma"/>
              </a:rPr>
              <a:t>Belgium</a:t>
            </a:r>
          </a:p>
          <a:p>
            <a:pPr>
              <a:lnSpc>
                <a:spcPts val="300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60900" y="3721100"/>
            <a:ext cx="44831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246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2798" smtClean="0">
                <a:solidFill>
                  <a:srgbClr val="FFFFFF"/>
                </a:solidFill>
                <a:latin typeface="Tahoma"/>
                <a:cs typeface="Tahoma"/>
              </a:rPr>
              <a:t> Great Britain declared</a:t>
            </a:r>
            <a:r>
              <a:rPr lang="en-CA" sz="27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6" smtClean="0">
                <a:solidFill>
                  <a:srgbClr val="000000"/>
                </a:solidFill>
                <a:latin typeface="Times New Roman"/>
              </a:rPr>
            </a:br>
            <a:r>
              <a:rPr lang="en-CA" sz="2796" smtClean="0">
                <a:solidFill>
                  <a:srgbClr val="FFFFFF"/>
                </a:solidFill>
                <a:latin typeface="Tahoma"/>
                <a:cs typeface="Tahoma"/>
              </a:rPr>
              <a:t>war on Germany</a:t>
            </a:r>
          </a:p>
          <a:p>
            <a:pPr>
              <a:lnSpc>
                <a:spcPts val="310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181100" y="533400"/>
            <a:ext cx="7962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Quote - Emperor William II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3149600"/>
            <a:ext cx="85979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“Till the world comes to an end the ultimate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decision will rest with the sword.”</a:t>
            </a:r>
          </a:p>
          <a:p>
            <a:pPr>
              <a:lnSpc>
                <a:spcPts val="39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314700" y="533400"/>
            <a:ext cx="5829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Two Sides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956300" y="2641600"/>
            <a:ext cx="31877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Allied</a:t>
            </a:r>
          </a:p>
          <a:p>
            <a:pPr>
              <a:lnSpc>
                <a:spcPts val="3680"/>
              </a:lnSpc>
            </a:pPr>
            <a:endParaRPr lang="en-CA" sz="312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99200" y="3124200"/>
            <a:ext cx="2844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Powers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56300" y="4292600"/>
            <a:ext cx="31877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Central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Powers</a:t>
            </a:r>
          </a:p>
          <a:p>
            <a:pPr>
              <a:lnSpc>
                <a:spcPts val="38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2717800" y="533400"/>
            <a:ext cx="6426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Allies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637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England</a:t>
            </a:r>
          </a:p>
          <a:p>
            <a:pPr>
              <a:lnSpc>
                <a:spcPts val="3680"/>
              </a:lnSpc>
            </a:pPr>
            <a:endParaRPr lang="en-CA" sz="313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247900"/>
            <a:ext cx="8597900" cy="2159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France</a:t>
            </a:r>
            <a:r>
              <a:rPr lang="en-CA" sz="312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23" smtClean="0">
                <a:solidFill>
                  <a:srgbClr val="000000"/>
                </a:solidFill>
                <a:latin typeface="Times New Roman"/>
              </a:rPr>
            </a:b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Russia</a:t>
            </a:r>
          </a:p>
          <a:p>
            <a:pPr>
              <a:lnSpc>
                <a:spcPts val="9200"/>
              </a:lnSpc>
            </a:pPr>
            <a:endParaRPr lang="en-CA" sz="312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51689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Italy (after 1915)</a:t>
            </a:r>
          </a:p>
          <a:p>
            <a:pPr>
              <a:lnSpc>
                <a:spcPts val="3680"/>
              </a:lnSpc>
            </a:pPr>
            <a:endParaRPr lang="en-CA" sz="3173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3695700" y="406400"/>
            <a:ext cx="54483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2" smtClean="0">
                <a:solidFill>
                  <a:srgbClr val="FFFFCC"/>
                </a:solidFill>
                <a:latin typeface="Tahoma"/>
                <a:cs typeface="Tahoma"/>
              </a:rPr>
              <a:t>Warm Up</a:t>
            </a:r>
          </a:p>
          <a:p>
            <a:pPr>
              <a:lnSpc>
                <a:spcPts val="4140"/>
              </a:lnSpc>
            </a:pPr>
            <a:endParaRPr lang="en-CA" sz="36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71500" y="1168400"/>
            <a:ext cx="8072210" cy="138499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700"/>
              </a:lnSpc>
              <a:tabLst>
                <a:tab pos="2324100" algn="l"/>
              </a:tabLst>
            </a:pP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Can you answer the following questions?  Jot them</a:t>
            </a:r>
          </a:p>
          <a:p>
            <a:pPr algn="ctr">
              <a:lnSpc>
                <a:spcPts val="2700"/>
              </a:lnSpc>
              <a:tabLst>
                <a:tab pos="2324100" algn="l"/>
              </a:tabLst>
            </a:pP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down and try to answer them as you take notes </a:t>
            </a:r>
          </a:p>
          <a:p>
            <a:pPr algn="ctr">
              <a:lnSpc>
                <a:spcPts val="2700"/>
              </a:lnSpc>
              <a:tabLst>
                <a:tab pos="2324100" algn="l"/>
              </a:tabLst>
            </a:pP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on this </a:t>
            </a:r>
            <a:r>
              <a:rPr lang="en-CA" sz="2796" dirty="0" err="1" smtClean="0">
                <a:solidFill>
                  <a:srgbClr val="FFFFFF"/>
                </a:solidFill>
                <a:latin typeface="Tahoma"/>
                <a:cs typeface="Tahoma"/>
              </a:rPr>
              <a:t>powerpoint</a:t>
            </a: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>
              <a:lnSpc>
                <a:spcPts val="2700"/>
              </a:lnSpc>
            </a:pPr>
            <a:endParaRPr lang="en-CA" sz="2796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9500" y="2336800"/>
            <a:ext cx="8064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FFFFFF"/>
                </a:solidFill>
                <a:latin typeface="Tahoma"/>
                <a:cs typeface="Tahoma"/>
              </a:rPr>
              <a:t>a. Whose assassination began World War I?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9500" y="3073400"/>
            <a:ext cx="8064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FFFFFF"/>
                </a:solidFill>
                <a:latin typeface="Tahoma"/>
                <a:cs typeface="Tahoma"/>
              </a:rPr>
              <a:t>b. Which European country experienced 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22400" y="3441700"/>
            <a:ext cx="7721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 smtClean="0">
                <a:solidFill>
                  <a:srgbClr val="FFFFFF"/>
                </a:solidFill>
                <a:latin typeface="Tahoma"/>
                <a:cs typeface="Tahoma"/>
              </a:rPr>
              <a:t>revolution in 1917?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9500" y="4152900"/>
            <a:ext cx="8064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0" smtClean="0">
                <a:solidFill>
                  <a:srgbClr val="FFFFFF"/>
                </a:solidFill>
                <a:latin typeface="Tahoma"/>
                <a:cs typeface="Tahoma"/>
              </a:rPr>
              <a:t>c. How many years did World War I rage before the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FFFFFF"/>
                </a:solidFill>
                <a:latin typeface="Tahoma"/>
                <a:cs typeface="Tahoma"/>
              </a:rPr>
              <a:t>	U.S. entered?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9500" y="5270500"/>
            <a:ext cx="8064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FFFFFF"/>
                </a:solidFill>
                <a:latin typeface="Tahoma"/>
                <a:cs typeface="Tahoma"/>
              </a:rPr>
              <a:t>d. Which treaty ended World War I?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717800" y="533400"/>
            <a:ext cx="6426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Central Powers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84700" y="1663700"/>
            <a:ext cx="4559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Germany</a:t>
            </a:r>
          </a:p>
          <a:p>
            <a:pPr>
              <a:lnSpc>
                <a:spcPts val="3680"/>
              </a:lnSpc>
            </a:pPr>
            <a:endParaRPr lang="en-CA" sz="313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84700" y="2247900"/>
            <a:ext cx="4559300" cy="332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Austria-Hungary</a:t>
            </a:r>
            <a:r>
              <a:rPr lang="en-CA" sz="316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63" smtClean="0">
                <a:solidFill>
                  <a:srgbClr val="000000"/>
                </a:solidFill>
                <a:latin typeface="Times New Roman"/>
              </a:rPr>
            </a:b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Ottoman Empire</a:t>
            </a:r>
            <a:r>
              <a:rPr lang="en-CA" sz="314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41" smtClean="0">
                <a:solidFill>
                  <a:srgbClr val="000000"/>
                </a:solidFill>
                <a:latin typeface="Times New Roman"/>
              </a:rPr>
            </a:b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Bulgaria</a:t>
            </a:r>
          </a:p>
          <a:p>
            <a:pPr>
              <a:lnSpc>
                <a:spcPts val="9200"/>
              </a:lnSpc>
            </a:pPr>
            <a:endParaRPr lang="en-CA" sz="314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7900" y="533400"/>
            <a:ext cx="5626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The War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2463800" y="533400"/>
            <a:ext cx="6680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German Advance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37100" y="1651000"/>
            <a:ext cx="44069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Through Belgium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into France</a:t>
            </a:r>
          </a:p>
          <a:p>
            <a:pPr>
              <a:lnSpc>
                <a:spcPts val="38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37100" y="3314700"/>
            <a:ext cx="4406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Stopped a short</a:t>
            </a:r>
          </a:p>
          <a:p>
            <a:pPr>
              <a:lnSpc>
                <a:spcPts val="3680"/>
              </a:lnSpc>
            </a:pPr>
            <a:endParaRPr lang="en-CA" sz="316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80000" y="3797300"/>
            <a:ext cx="4064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distance from Paris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by French army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197100" y="533400"/>
            <a:ext cx="6946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Battle of the Marne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129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Sept. 1914</a:t>
            </a:r>
          </a:p>
          <a:p>
            <a:pPr>
              <a:lnSpc>
                <a:spcPts val="368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717800"/>
            <a:ext cx="85979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Beginning of a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stalemate</a:t>
            </a:r>
          </a:p>
          <a:p>
            <a:pPr>
              <a:lnSpc>
                <a:spcPts val="34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35814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between</a:t>
            </a:r>
          </a:p>
          <a:p>
            <a:pPr>
              <a:lnSpc>
                <a:spcPts val="345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4013200"/>
            <a:ext cx="82550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Germans and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French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127500" y="482600"/>
            <a:ext cx="5016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The Western Front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60900" y="2222500"/>
            <a:ext cx="4483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Both sides dug</a:t>
            </a:r>
          </a:p>
          <a:p>
            <a:pPr>
              <a:lnSpc>
                <a:spcPts val="3680"/>
              </a:lnSpc>
            </a:pPr>
            <a:endParaRPr lang="en-CA" sz="316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03800" y="2692400"/>
            <a:ext cx="41402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ditches protected by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barbed wire</a:t>
            </a:r>
          </a:p>
          <a:p>
            <a:pPr>
              <a:lnSpc>
                <a:spcPts val="34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60900" y="4203700"/>
            <a:ext cx="44831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Same positions for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four years</a:t>
            </a:r>
          </a:p>
          <a:p>
            <a:pPr>
              <a:lnSpc>
                <a:spcPts val="34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641600" y="533400"/>
            <a:ext cx="6502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Trench Warfare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70500" y="1816100"/>
            <a:ext cx="3873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Troops lived in</a:t>
            </a:r>
          </a:p>
          <a:p>
            <a:pPr>
              <a:lnSpc>
                <a:spcPts val="3680"/>
              </a:lnSpc>
            </a:pPr>
            <a:endParaRPr lang="en-CA" sz="316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13400" y="2273300"/>
            <a:ext cx="35306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trenches dug into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the ground</a:t>
            </a:r>
          </a:p>
          <a:p>
            <a:pPr>
              <a:lnSpc>
                <a:spcPts val="39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70500" y="3949700"/>
            <a:ext cx="38735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Separated from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each other by a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13400" y="4927600"/>
            <a:ext cx="3530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strip of no man‟s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13400" y="5422900"/>
            <a:ext cx="3530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land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69900" y="482600"/>
            <a:ext cx="8674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Trench Warfare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637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Commanders</a:t>
            </a:r>
          </a:p>
          <a:p>
            <a:pPr>
              <a:lnSpc>
                <a:spcPts val="368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1463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would send mass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616200"/>
            <a:ext cx="8420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armies against the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enemy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4279900"/>
            <a:ext cx="87630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Hoped to break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through enemy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lines</a:t>
            </a:r>
          </a:p>
          <a:p>
            <a:pPr>
              <a:lnSpc>
                <a:spcPts val="38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2641600" y="533400"/>
            <a:ext cx="6502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Trench Warfare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84700" y="2171700"/>
            <a:ext cx="4559300" cy="149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WWI became a war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of attrition (wear the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other side down by</a:t>
            </a:r>
          </a:p>
          <a:p>
            <a:pPr>
              <a:lnSpc>
                <a:spcPts val="34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34798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constant attacks and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600" y="39243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heavy losses)</a:t>
            </a:r>
          </a:p>
          <a:p>
            <a:pPr>
              <a:lnSpc>
                <a:spcPts val="34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2857500" y="533400"/>
            <a:ext cx="6286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War in the Air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51000"/>
            <a:ext cx="8763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First use of airplanes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for warfare</a:t>
            </a:r>
          </a:p>
          <a:p>
            <a:pPr>
              <a:lnSpc>
                <a:spcPts val="38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3302000"/>
            <a:ext cx="8763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Used to spot enemy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positions, attack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42926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ground targets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548680"/>
            <a:ext cx="6261100" cy="2052590"/>
          </a:xfrm>
        </p:spPr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2780928"/>
            <a:ext cx="5732264" cy="201510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Why did World War I Begin?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02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168900" y="482600"/>
            <a:ext cx="3975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Dogfights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37100" y="2247900"/>
            <a:ext cx="4406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 Machine guns</a:t>
            </a:r>
          </a:p>
          <a:p>
            <a:pPr>
              <a:lnSpc>
                <a:spcPts val="3680"/>
              </a:lnSpc>
            </a:pPr>
            <a:endParaRPr lang="en-CA" sz="316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80000" y="2705100"/>
            <a:ext cx="4064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mounted on the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noses of planes</a:t>
            </a:r>
          </a:p>
          <a:p>
            <a:pPr>
              <a:lnSpc>
                <a:spcPts val="39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390900" y="533400"/>
            <a:ext cx="5753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Zeppelins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51000"/>
            <a:ext cx="8763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Germans used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giant airships to</a:t>
            </a:r>
          </a:p>
          <a:p>
            <a:pPr>
              <a:lnSpc>
                <a:spcPts val="38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616200"/>
            <a:ext cx="8420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bomb London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and eastern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36068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England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056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WORLD WAR I POWER POINT QUIZ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Take out a sheet of paper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At the top write, WORLD WAR I Quiz,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Your Name, and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Today’s Date.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Using your notes, answer the following questions.  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1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828092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The Triple Alliance was between what three powers?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The Triple Entente was between what three powers?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This region wanted self-rule from the Austria-Hungarian Empire and were supported by Russia.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At the war’s beginning, the Central Powers were made up of what four nations?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The assassination of _____________ sparked WWI.  He was the heir to what throne?  </a:t>
            </a:r>
          </a:p>
          <a:p>
            <a:r>
              <a:rPr lang="en-US" sz="2200" dirty="0" smtClean="0"/>
              <a:t>Pass your quiz to the front.  We will continue our exploration of the Great War on Wednesday and complete this </a:t>
            </a:r>
            <a:r>
              <a:rPr lang="en-US" sz="2200" smtClean="0"/>
              <a:t>quiz with, </a:t>
            </a:r>
            <a:r>
              <a:rPr lang="en-US" sz="2200" dirty="0" smtClean="0"/>
              <a:t>“World War I – The End.”    </a:t>
            </a:r>
            <a:endParaRPr lang="en-US" sz="1900" dirty="0" smtClean="0"/>
          </a:p>
          <a:p>
            <a:pPr marL="342900" indent="-342900">
              <a:buFont typeface="+mj-lt"/>
              <a:buAutoNum type="arabicPeriod"/>
            </a:pPr>
            <a:endParaRPr lang="en-US" sz="1900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33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0500" y="533400"/>
            <a:ext cx="7683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The Road to World War I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2844800" y="533400"/>
            <a:ext cx="6299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Triple Alliance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13500" y="1739900"/>
            <a:ext cx="2730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 Germany</a:t>
            </a:r>
          </a:p>
          <a:p>
            <a:pPr>
              <a:lnSpc>
                <a:spcPts val="3680"/>
              </a:lnSpc>
            </a:pPr>
            <a:endParaRPr lang="en-CA" sz="3132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13500" y="2882900"/>
            <a:ext cx="27305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2555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 Austria-</a:t>
            </a:r>
            <a:r>
              <a:rPr lang="en-CA" sz="320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Hungary</a:t>
            </a:r>
          </a:p>
          <a:p>
            <a:pPr>
              <a:lnSpc>
                <a:spcPts val="390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13500" y="4559300"/>
            <a:ext cx="2730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 Italy</a:t>
            </a:r>
          </a:p>
          <a:p>
            <a:pPr>
              <a:lnSpc>
                <a:spcPts val="3680"/>
              </a:lnSpc>
            </a:pPr>
            <a:endParaRPr lang="en-CA" sz="3111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2832100" y="533400"/>
            <a:ext cx="6311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dirty="0" smtClean="0">
                <a:solidFill>
                  <a:srgbClr val="FFFFCC"/>
                </a:solidFill>
                <a:latin typeface="Tahoma"/>
                <a:cs typeface="Tahoma"/>
              </a:rPr>
              <a:t>Triple Entente</a:t>
            </a:r>
          </a:p>
          <a:p>
            <a:pPr>
              <a:lnSpc>
                <a:spcPts val="5060"/>
              </a:lnSpc>
            </a:pPr>
            <a:endParaRPr lang="en-CA" sz="4406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637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 Russia</a:t>
            </a:r>
          </a:p>
          <a:p>
            <a:pPr>
              <a:lnSpc>
                <a:spcPts val="3680"/>
              </a:lnSpc>
            </a:pPr>
            <a:endParaRPr lang="en-CA" sz="3123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8321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 France</a:t>
            </a:r>
          </a:p>
          <a:p>
            <a:pPr>
              <a:lnSpc>
                <a:spcPts val="3680"/>
              </a:lnSpc>
            </a:pPr>
            <a:endParaRPr lang="en-CA" sz="3123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3975100"/>
            <a:ext cx="85979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2555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 Great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Britain</a:t>
            </a:r>
          </a:p>
          <a:p>
            <a:pPr>
              <a:lnSpc>
                <a:spcPts val="39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15843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Entente means a diplomatic understanding. 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978400" y="533400"/>
            <a:ext cx="41656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The Balkans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51000"/>
            <a:ext cx="85979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dirty="0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 People groups of</a:t>
            </a:r>
            <a:r>
              <a:rPr lang="en-CA" sz="320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southeastern</a:t>
            </a:r>
          </a:p>
          <a:p>
            <a:pPr>
              <a:lnSpc>
                <a:spcPts val="380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616200"/>
            <a:ext cx="8255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Europe wanted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to rule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36068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themselves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47752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Nationalism</a:t>
            </a:r>
          </a:p>
          <a:p>
            <a:pPr>
              <a:lnSpc>
                <a:spcPts val="3680"/>
              </a:lnSpc>
            </a:pPr>
            <a:endParaRPr lang="en-CA" sz="315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993900" y="533400"/>
            <a:ext cx="7150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The Serbian Problem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637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Serbia</a:t>
            </a:r>
          </a:p>
          <a:p>
            <a:pPr>
              <a:lnSpc>
                <a:spcPts val="3680"/>
              </a:lnSpc>
            </a:pPr>
            <a:endParaRPr lang="en-CA" sz="312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463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wanted to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16200"/>
            <a:ext cx="8255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become its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own nation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4267200"/>
            <a:ext cx="85979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Supported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by Russia</a:t>
            </a:r>
          </a:p>
          <a:p>
            <a:pPr>
              <a:lnSpc>
                <a:spcPts val="39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921000" y="533400"/>
            <a:ext cx="62230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Assassination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129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Summer of 1914</a:t>
            </a:r>
          </a:p>
          <a:p>
            <a:pPr>
              <a:lnSpc>
                <a:spcPts val="3680"/>
              </a:lnSpc>
            </a:pPr>
            <a:endParaRPr lang="en-CA" sz="316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717800"/>
            <a:ext cx="85979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555" smtClean="0">
                <a:solidFill>
                  <a:srgbClr val="FFCC66"/>
                </a:solidFill>
                <a:latin typeface="Wingdings"/>
                <a:cs typeface="Wingdings"/>
              </a:rPr>
              <a:t>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 Archduke Francis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Ferdinand (heir to</a:t>
            </a:r>
          </a:p>
          <a:p>
            <a:pPr>
              <a:lnSpc>
                <a:spcPts val="34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35814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the throne in</a:t>
            </a:r>
          </a:p>
          <a:p>
            <a:pPr>
              <a:lnSpc>
                <a:spcPts val="345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4013200"/>
            <a:ext cx="82550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Austria-Hungary)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visited the city of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914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75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Sarajevo with his</a:t>
            </a:r>
          </a:p>
          <a:p>
            <a:pPr>
              <a:lnSpc>
                <a:spcPts val="3275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9000" y="53467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25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wife Sophia</a:t>
            </a:r>
          </a:p>
          <a:p>
            <a:pPr>
              <a:lnSpc>
                <a:spcPts val="3425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48b6c41a-bf79-4a12-a099-dbba27dfcb2d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627</Words>
  <Application>Microsoft Office PowerPoint</Application>
  <PresentationFormat>On-screen Show (4:3)</PresentationFormat>
  <Paragraphs>150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World War I Review The Beginning</vt:lpstr>
      <vt:lpstr>PowerPoint Presentation</vt:lpstr>
      <vt:lpstr>Essential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Investintech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cit-sysop</cp:lastModifiedBy>
  <cp:revision>9</cp:revision>
  <dcterms:created xsi:type="dcterms:W3CDTF">2012-05-06T15:35:50Z</dcterms:created>
  <dcterms:modified xsi:type="dcterms:W3CDTF">2014-12-05T14:50:52Z</dcterms:modified>
</cp:coreProperties>
</file>