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1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0" r:id="rId27"/>
    <p:sldId id="281" r:id="rId28"/>
    <p:sldId id="282" r:id="rId29"/>
    <p:sldId id="285" r:id="rId30"/>
    <p:sldId id="284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3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12/9/2014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c/cd/British_Mark_IV_Tadpole_tank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5.png"/><Relationship Id="rId4" Type="http://schemas.openxmlformats.org/officeDocument/2006/relationships/hyperlink" Target="//upload.wikimedia.org/wikipedia/commons/a/a0/TreatyOfSevres_(corrected)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 smtClean="0"/>
              <a:t>World War I Review</a:t>
            </a:r>
            <a:br>
              <a:rPr lang="en-US" sz="5600" b="1" i="1" dirty="0" smtClean="0"/>
            </a:br>
            <a:r>
              <a:rPr lang="en-US" sz="5600" b="1" i="1" dirty="0" smtClean="0"/>
              <a:t>The End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7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84200" y="482600"/>
            <a:ext cx="8559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Efforts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22479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Government</a:t>
            </a:r>
          </a:p>
          <a:p>
            <a:pPr>
              <a:lnSpc>
                <a:spcPts val="3680"/>
              </a:lnSpc>
            </a:pPr>
            <a:endParaRPr lang="en-CA" sz="314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7051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agencies controlled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manufacturing,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7084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prices, and wages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620688"/>
            <a:ext cx="6398803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>
                <a:latin typeface="Tahoma"/>
                <a:cs typeface="Tahoma"/>
              </a:rPr>
              <a:t>Quote - Woodrow Wilson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2671100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CA" sz="3400" dirty="0">
                <a:latin typeface="Tahoma"/>
                <a:cs typeface="Tahoma"/>
              </a:rPr>
              <a:t>“The men and women who remain to till </a:t>
            </a:r>
            <a:r>
              <a:rPr lang="en-CA" sz="3400" dirty="0" smtClean="0">
                <a:latin typeface="Tahoma"/>
                <a:cs typeface="Tahoma"/>
              </a:rPr>
              <a:t>the </a:t>
            </a:r>
            <a:r>
              <a:rPr lang="en-CA" sz="3400" dirty="0">
                <a:latin typeface="Tahoma"/>
                <a:cs typeface="Tahoma"/>
              </a:rPr>
              <a:t>soil and man the factories are no less a </a:t>
            </a:r>
            <a:r>
              <a:rPr lang="en-CA" sz="3400" dirty="0" smtClean="0">
                <a:latin typeface="Tahoma"/>
                <a:cs typeface="Tahoma"/>
              </a:rPr>
              <a:t>part </a:t>
            </a:r>
            <a:r>
              <a:rPr lang="en-CA" sz="3400" dirty="0">
                <a:latin typeface="Tahoma"/>
                <a:cs typeface="Tahoma"/>
              </a:rPr>
              <a:t>of the army than the men beneath </a:t>
            </a:r>
            <a:r>
              <a:rPr lang="en-CA" sz="3400" dirty="0" smtClean="0">
                <a:latin typeface="Tahoma"/>
                <a:cs typeface="Tahoma"/>
              </a:rPr>
              <a:t>the battle </a:t>
            </a:r>
            <a:r>
              <a:rPr lang="en-CA" sz="3400" dirty="0">
                <a:latin typeface="Tahoma"/>
                <a:cs typeface="Tahoma"/>
              </a:rPr>
              <a:t>flags</a:t>
            </a:r>
            <a:r>
              <a:rPr lang="en-CA" sz="3400" dirty="0" smtClean="0">
                <a:latin typeface="Tahoma"/>
                <a:cs typeface="Tahoma"/>
              </a:rPr>
              <a:t>.”</a:t>
            </a: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297637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457700" y="482600"/>
            <a:ext cx="4686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Public Opinion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51000"/>
            <a:ext cx="4559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Governments could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arrest protestors of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6289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war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84700" y="3797300"/>
            <a:ext cx="4559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Used propaganda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influence public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7752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opinion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451100" y="482600"/>
            <a:ext cx="6692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Roles for Women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Women took over</a:t>
            </a:r>
          </a:p>
          <a:p>
            <a:pPr>
              <a:lnSpc>
                <a:spcPts val="3680"/>
              </a:lnSpc>
            </a:pPr>
            <a:endParaRPr lang="en-CA" sz="31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jobs left by men who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entered the war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7973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Factory workers,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truck drivers, etc.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349500" y="482600"/>
            <a:ext cx="679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Eastern Front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20828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6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 Combined German</a:t>
            </a:r>
          </a:p>
          <a:p>
            <a:pPr>
              <a:lnSpc>
                <a:spcPts val="3220"/>
              </a:lnSpc>
            </a:pPr>
            <a:endParaRPr lang="en-CA" sz="27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489200"/>
            <a:ext cx="842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0"/>
              </a:lnSpc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and Austrian army</a:t>
            </a:r>
          </a:p>
          <a:p>
            <a:pPr>
              <a:lnSpc>
                <a:spcPts val="295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870200"/>
            <a:ext cx="84201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pushed Russian army</a:t>
            </a:r>
            <a:r>
              <a:rPr lang="en-CA" sz="279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back with losses of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632200"/>
            <a:ext cx="842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2.5 million</a:t>
            </a:r>
          </a:p>
          <a:p>
            <a:pPr>
              <a:lnSpc>
                <a:spcPts val="306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329" y="44371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 1917, the Bolshevik Revolution sweeps across Russia.  The Czar and his family are murdered.  Russia becomes communist.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651000" y="482600"/>
            <a:ext cx="7493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1918 German Offensive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withdrawal of</a:t>
            </a:r>
          </a:p>
          <a:p>
            <a:pPr>
              <a:lnSpc>
                <a:spcPts val="3680"/>
              </a:lnSpc>
            </a:pPr>
            <a:endParaRPr lang="en-CA" sz="316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Russia from the war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16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allowed Germany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launch a new attack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6068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in France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47625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Led by Erich von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Ludendorff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06500" y="482600"/>
            <a:ext cx="7937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Second Battle of the Marne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1900" y="1612900"/>
            <a:ext cx="4102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July 18, 1918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41900" y="2717800"/>
            <a:ext cx="4102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 troops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stopped 50 miles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84800" y="3581400"/>
            <a:ext cx="3759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from Paris</a:t>
            </a:r>
          </a:p>
          <a:p>
            <a:pPr>
              <a:lnSpc>
                <a:spcPts val="345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19094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British Mark IV Tank, introduced in mid 1917, played a major role.  </a:t>
            </a:r>
            <a:endParaRPr lang="en-US" dirty="0"/>
          </a:p>
        </p:txBody>
      </p:sp>
      <p:pic>
        <p:nvPicPr>
          <p:cNvPr id="1026" name="Picture 2" descr="File:British Mark IV Tadpole tan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4033"/>
            <a:ext cx="380047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260600" y="482600"/>
            <a:ext cx="6883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Germany Weakens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876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44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2796" smtClean="0">
                <a:solidFill>
                  <a:srgbClr val="FFFFFF"/>
                </a:solidFill>
                <a:latin typeface="Tahoma"/>
                <a:cs typeface="Tahoma"/>
              </a:rPr>
              <a:t> More than a</a:t>
            </a:r>
          </a:p>
          <a:p>
            <a:pPr>
              <a:lnSpc>
                <a:spcPts val="3220"/>
              </a:lnSpc>
            </a:pPr>
            <a:endParaRPr lang="en-CA" sz="275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082800"/>
            <a:ext cx="842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FFFFFF"/>
                </a:solidFill>
                <a:latin typeface="Tahoma"/>
                <a:cs typeface="Tahoma"/>
              </a:rPr>
              <a:t>million American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489200"/>
            <a:ext cx="3128020" cy="13080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troops arriving in</a:t>
            </a:r>
            <a:r>
              <a:rPr lang="en-CA" sz="279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France</a:t>
            </a:r>
          </a:p>
          <a:p>
            <a:pPr>
              <a:lnSpc>
                <a:spcPts val="34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937000"/>
            <a:ext cx="3182888" cy="30377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244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400" dirty="0" smtClean="0">
                <a:solidFill>
                  <a:srgbClr val="FFFFFF"/>
                </a:solidFill>
                <a:latin typeface="Tahoma"/>
                <a:cs typeface="Tahoma"/>
              </a:rPr>
              <a:t>Kaiser William II, the last German emperor, abdicated and left Germany in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FFFFFF"/>
                </a:solidFill>
                <a:latin typeface="Tahoma"/>
                <a:cs typeface="Tahoma"/>
              </a:rPr>
              <a:t>Nov. 1918 in disgrace, for the Netherlands.</a:t>
            </a:r>
          </a:p>
          <a:p>
            <a:pPr>
              <a:lnSpc>
                <a:spcPts val="34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041900" y="482600"/>
            <a:ext cx="4102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The War Ends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70500" y="1663700"/>
            <a:ext cx="3873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Armistice = a</a:t>
            </a:r>
          </a:p>
          <a:p>
            <a:pPr>
              <a:lnSpc>
                <a:spcPts val="3680"/>
              </a:lnSpc>
            </a:pPr>
            <a:endParaRPr lang="en-CA" sz="315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13400" y="21463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truce, end to the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13400" y="26289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fighting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70500" y="3797300"/>
            <a:ext cx="3873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November 11,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1918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74700" y="482600"/>
            <a:ext cx="8369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Paris Peace Conference (1919)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12900"/>
            <a:ext cx="4559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David Lloyd George -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0701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British Prime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2514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Minister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84700" y="3556000"/>
            <a:ext cx="4559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Georges</a:t>
            </a:r>
          </a:p>
          <a:p>
            <a:pPr>
              <a:lnSpc>
                <a:spcPts val="3680"/>
              </a:lnSpc>
            </a:pPr>
            <a:endParaRPr lang="en-CA" sz="312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013200"/>
            <a:ext cx="42164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Clemenceau -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French premier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84700" y="5524500"/>
            <a:ext cx="45593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Woodrow Wilson -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U.S. president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695700" y="406400"/>
            <a:ext cx="5448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2" dirty="0" smtClean="0">
                <a:solidFill>
                  <a:srgbClr val="FFFFCC"/>
                </a:solidFill>
                <a:latin typeface="Tahoma"/>
                <a:cs typeface="Tahoma"/>
              </a:rPr>
              <a:t>Warm Up</a:t>
            </a:r>
          </a:p>
          <a:p>
            <a:pPr>
              <a:lnSpc>
                <a:spcPts val="4140"/>
              </a:lnSpc>
            </a:pPr>
            <a:endParaRPr lang="en-CA" sz="3602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9766" y="1168400"/>
            <a:ext cx="7854073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2700"/>
              </a:lnSpc>
              <a:tabLst>
                <a:tab pos="2324100" algn="l"/>
              </a:tabLst>
            </a:pPr>
            <a:r>
              <a:rPr lang="en-CA" sz="2796" dirty="0">
                <a:solidFill>
                  <a:srgbClr val="FFFFFF"/>
                </a:solidFill>
                <a:latin typeface="Tahoma"/>
                <a:cs typeface="Tahoma"/>
              </a:rPr>
              <a:t>Can you answer the following questions?  </a:t>
            </a:r>
            <a:endParaRPr lang="en-CA" sz="2796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ts val="2700"/>
              </a:lnSpc>
              <a:tabLst>
                <a:tab pos="2324100" algn="l"/>
              </a:tabLst>
            </a:pPr>
            <a:r>
              <a:rPr lang="en-CA" sz="2796" dirty="0" smtClean="0">
                <a:solidFill>
                  <a:srgbClr val="FFFFFF"/>
                </a:solidFill>
                <a:latin typeface="Tahoma"/>
                <a:cs typeface="Tahoma"/>
              </a:rPr>
              <a:t>Use the map provided to answer these questions.</a:t>
            </a:r>
            <a:endParaRPr lang="en-CA" sz="2796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27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324100"/>
            <a:ext cx="806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 dirty="0" smtClean="0">
                <a:solidFill>
                  <a:srgbClr val="FFFFFF"/>
                </a:solidFill>
                <a:latin typeface="Tahoma"/>
                <a:cs typeface="Tahoma"/>
              </a:rPr>
              <a:t>a. The British naval blockade protected which body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FFFFFF"/>
                </a:solidFill>
                <a:latin typeface="Tahoma"/>
                <a:cs typeface="Tahoma"/>
              </a:rPr>
              <a:t>	of water?</a:t>
            </a:r>
          </a:p>
          <a:p>
            <a:pPr>
              <a:lnSpc>
                <a:spcPts val="29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34417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FFFFFF"/>
                </a:solidFill>
                <a:latin typeface="Tahoma"/>
                <a:cs typeface="Tahoma"/>
              </a:rPr>
              <a:t>b. Which region of North Africa remained neutral?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41656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c. Which country lies directly northwest of Albania?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902200"/>
            <a:ext cx="806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d. Trench warfare was primarily found in which two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FF"/>
                </a:solidFill>
                <a:latin typeface="Tahoma"/>
                <a:cs typeface="Tahoma"/>
              </a:rPr>
              <a:t>	countries?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209800" y="482600"/>
            <a:ext cx="693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Treaty of Versailles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War Guilt</a:t>
            </a:r>
          </a:p>
          <a:p>
            <a:pPr>
              <a:lnSpc>
                <a:spcPts val="3680"/>
              </a:lnSpc>
            </a:pPr>
            <a:endParaRPr lang="en-CA" sz="313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Clause: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16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Germany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Austria were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6068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responsible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40894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for starting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war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209800" y="482600"/>
            <a:ext cx="693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Treaty of Versailles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25600"/>
            <a:ext cx="44831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Germany had to pay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reparations to cover</a:t>
            </a:r>
          </a:p>
          <a:p>
            <a:pPr>
              <a:lnSpc>
                <a:spcPts val="35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5146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the cost of the war</a:t>
            </a:r>
          </a:p>
          <a:p>
            <a:pPr>
              <a:lnSpc>
                <a:spcPts val="336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0900" y="3581400"/>
            <a:ext cx="44831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Germany had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reduce army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navy, eliminate air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3800" y="49149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force</a:t>
            </a:r>
          </a:p>
          <a:p>
            <a:pPr>
              <a:lnSpc>
                <a:spcPts val="33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209800" y="482600"/>
            <a:ext cx="693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Treaty of Versailles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Germany lost land of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Alsace and Lorraine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3314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Rhineland -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3784600"/>
            <a:ext cx="8420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demilitarized zone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(no German bases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or weapons)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866900" y="482600"/>
            <a:ext cx="7277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Response of Germany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24500" y="1663700"/>
            <a:ext cx="3619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Angered by the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67400" y="21463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terms of the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67400" y="26289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treaty, but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67400" y="31242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forced to sign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67400" y="36068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rather than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67400" y="4102100"/>
            <a:ext cx="3276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return to war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565400" y="482600"/>
            <a:ext cx="6578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Austria-Hungary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510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dirty="0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Nation divided into</a:t>
            </a:r>
            <a:r>
              <a:rPr lang="en-CA" sz="3206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dirty="0" smtClean="0">
                <a:solidFill>
                  <a:srgbClr val="FFFFFF"/>
                </a:solidFill>
                <a:latin typeface="Tahoma"/>
                <a:cs typeface="Tahoma"/>
              </a:rPr>
              <a:t>Austria, Hungary,</a:t>
            </a:r>
          </a:p>
          <a:p>
            <a:pPr>
              <a:lnSpc>
                <a:spcPts val="380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616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Czechoslovakia, and</a:t>
            </a:r>
            <a:r>
              <a:rPr lang="en-CA" sz="3204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dirty="0" smtClean="0">
                <a:solidFill>
                  <a:srgbClr val="FFFFFF"/>
                </a:solidFill>
                <a:latin typeface="Tahoma"/>
                <a:cs typeface="Tahoma"/>
              </a:rPr>
              <a:t>Yugoslavia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48" y="1268760"/>
            <a:ext cx="4572000" cy="4965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00"/>
              </a:lnSpc>
            </a:pPr>
            <a:r>
              <a:rPr lang="en-CA" sz="2400" dirty="0">
                <a:latin typeface="Tahoma"/>
                <a:cs typeface="Tahoma"/>
              </a:rPr>
              <a:t>Territory divided up after the war, effectively spelling the final end of the Ottoman Empire.</a:t>
            </a:r>
          </a:p>
          <a:p>
            <a:pPr marL="457200" indent="-457200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/>
              <a:t>Under the terms of the Treaty of Sevres, the Ottoman Empire was partitioned.  The new countries created from the former territories of the Ottoman Empire currently number 39.</a:t>
            </a:r>
          </a:p>
          <a:p>
            <a:pPr marL="457200" indent="-457200">
              <a:lnSpc>
                <a:spcPts val="3800"/>
              </a:lnSpc>
              <a:buFont typeface="Arial" pitchFamily="34" charset="0"/>
              <a:buChar char="•"/>
            </a:pPr>
            <a:r>
              <a:rPr lang="en-US" dirty="0"/>
              <a:t>The United States never declared war on the Ottoman Empire.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5536" y="404664"/>
            <a:ext cx="8496943" cy="682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60"/>
              </a:lnSpc>
            </a:pPr>
            <a:r>
              <a:rPr lang="en-CA" sz="3800" dirty="0">
                <a:solidFill>
                  <a:srgbClr val="002060"/>
                </a:solidFill>
                <a:latin typeface="Tahoma"/>
                <a:cs typeface="Tahoma"/>
              </a:rPr>
              <a:t>Ottoman Empire</a:t>
            </a:r>
          </a:p>
        </p:txBody>
      </p:sp>
      <p:pic>
        <p:nvPicPr>
          <p:cNvPr id="2050" name="Picture 2" descr="http://www.nationalarchives.gov.uk/pathways/firstworldwar/maps/map_images/ottoman_empi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963"/>
            <a:ext cx="3635796" cy="33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TreatyOfSevres (corrected)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8" y="3554460"/>
            <a:ext cx="4318753" cy="31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7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336800" y="482600"/>
            <a:ext cx="680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League of Nations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Proposed by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President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Wilson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8100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</a:p>
          <a:p>
            <a:pPr>
              <a:lnSpc>
                <a:spcPts val="3680"/>
              </a:lnSpc>
            </a:pPr>
            <a:endParaRPr lang="en-CA" sz="30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4279900"/>
            <a:ext cx="8420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organization to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prevent future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wars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2385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Curiously, the US never joined.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8928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it had some successes, for the most part, the League failed and was dissolved in 1946.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378200" y="482600"/>
            <a:ext cx="5765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Mandates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00" y="1651000"/>
            <a:ext cx="4559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Territories controlled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by larger nations on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6162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behalf of the League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of Nations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879600" y="482600"/>
            <a:ext cx="7264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Middle East Mandates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France -</a:t>
            </a:r>
          </a:p>
          <a:p>
            <a:pPr>
              <a:lnSpc>
                <a:spcPts val="3680"/>
              </a:lnSpc>
            </a:pPr>
            <a:endParaRPr lang="en-CA" sz="313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Lebanon and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Syria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8100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England -</a:t>
            </a:r>
          </a:p>
          <a:p>
            <a:pPr>
              <a:lnSpc>
                <a:spcPts val="3680"/>
              </a:lnSpc>
            </a:pPr>
            <a:endParaRPr lang="en-CA" sz="314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4267200"/>
            <a:ext cx="8420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Palestine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Iraq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Triple Alliance was between what three powers?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Triple Entente was between what three powers?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This region wanted self-rule from the Austria-Hungarian Empire and were supported by Russia.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At the war’s beginning, the Central Powers were made up of what four nations?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 assassination of _____________ sparked WWI.  He was the heir to what throne?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At the start of WWI, the United States was officially ___________.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Tahoma"/>
                <a:cs typeface="Tahoma"/>
              </a:rPr>
              <a:t>Which European country experienced a revolution in 1917?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Tahoma"/>
                <a:cs typeface="Tahoma"/>
              </a:rPr>
              <a:t>  What treaty ended the war?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 The organization proposed by Wilson to bring an end to all wars through diplomacy.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 What happened to the Austria-Hungary after the war?  Be specific.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>
                <a:latin typeface="Tahoma"/>
                <a:cs typeface="Tahoma"/>
              </a:rPr>
              <a:t> </a:t>
            </a:r>
            <a:r>
              <a:rPr lang="en-CA" sz="2000" dirty="0" smtClean="0">
                <a:latin typeface="Tahoma"/>
                <a:cs typeface="Tahoma"/>
              </a:rPr>
              <a:t> What event allowed the Germans to launch a new offensive in France in 1918?  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Tahoma"/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Tahoma"/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endParaRPr lang="en-CA" sz="2000" dirty="0">
              <a:latin typeface="Tahoma"/>
              <a:cs typeface="Tahoma"/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908720"/>
            <a:ext cx="473238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>
                <a:solidFill>
                  <a:srgbClr val="7030A0"/>
                </a:solidFill>
                <a:latin typeface="Tahoma"/>
                <a:cs typeface="Tahoma"/>
              </a:rPr>
              <a:t>Essential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3251" y="3145589"/>
            <a:ext cx="5557355" cy="566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80"/>
              </a:lnSpc>
            </a:pPr>
            <a:r>
              <a:rPr lang="en-CA" sz="3600" dirty="0">
                <a:solidFill>
                  <a:srgbClr val="7030A0"/>
                </a:solidFill>
                <a:latin typeface="Tahoma"/>
                <a:cs typeface="Tahoma"/>
              </a:rPr>
              <a:t>How did World War I end?</a:t>
            </a:r>
          </a:p>
        </p:txBody>
      </p:sp>
    </p:spTree>
    <p:extLst>
      <p:ext uri="{BB962C8B-B14F-4D97-AF65-F5344CB8AC3E}">
        <p14:creationId xmlns:p14="http://schemas.microsoft.com/office/powerpoint/2010/main" val="1622933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 War I - POWER POINT QUIZ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Make sure your name is on your Quiz,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Pass your quiz to a fellow student, 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Pass the first quiz you receive to another student.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Keep the second quiz you receive for grading.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Write your name at the top of the quiz.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31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100" y="482600"/>
            <a:ext cx="6438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End of the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66800" y="482600"/>
            <a:ext cx="807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Position of the United States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At first the U.S.</a:t>
            </a:r>
          </a:p>
          <a:p>
            <a:pPr>
              <a:lnSpc>
                <a:spcPts val="3680"/>
              </a:lnSpc>
            </a:pPr>
            <a:endParaRPr lang="en-CA" sz="316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attempted to remain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neutral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3784600"/>
            <a:ext cx="8763000" cy="210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30"/>
              </a:lnSpc>
            </a:pPr>
            <a:r>
              <a:rPr lang="en-CA" sz="2558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Germany fought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Britain at sea and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used U-boats to sink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British ships</a:t>
            </a:r>
          </a:p>
          <a:p>
            <a:pPr>
              <a:lnSpc>
                <a:spcPts val="383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479800" y="482600"/>
            <a:ext cx="566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Lusitania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63700"/>
            <a:ext cx="448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May 7, 1915</a:t>
            </a:r>
          </a:p>
          <a:p>
            <a:pPr>
              <a:lnSpc>
                <a:spcPts val="368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60900" y="2806700"/>
            <a:ext cx="4483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German U-boat sunk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 British passenger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ship with 100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42926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Americans on board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120900" y="482600"/>
            <a:ext cx="7023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U.S. Enters the War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" y="1663700"/>
            <a:ext cx="876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By April 1917,</a:t>
            </a:r>
          </a:p>
          <a:p>
            <a:pPr>
              <a:lnSpc>
                <a:spcPts val="3680"/>
              </a:lnSpc>
            </a:pPr>
            <a:endParaRPr lang="en-CA" sz="316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1463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unrestricted German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0" y="26289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naval warfare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31242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brought the U.S.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3900" y="3606800"/>
            <a:ext cx="8420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into the war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4762500"/>
            <a:ext cx="876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Troops arrived in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1918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800600" y="482600"/>
            <a:ext cx="4343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FFFFCC"/>
                </a:solidFill>
                <a:latin typeface="Tahoma"/>
                <a:cs typeface="Tahoma"/>
              </a:rPr>
              <a:t>War Efforts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60900" y="1651000"/>
            <a:ext cx="4483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555" smtClean="0">
                <a:solidFill>
                  <a:srgbClr val="A2C145"/>
                </a:solidFill>
                <a:latin typeface="Arial"/>
                <a:cs typeface="Arial"/>
              </a:rPr>
              <a:t>►</a:t>
            </a: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WWI became a total</a:t>
            </a:r>
            <a:r>
              <a:rPr lang="en-CA" sz="320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war (complete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616200"/>
            <a:ext cx="4140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mobilization of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resources and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36068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FFFFFF"/>
                </a:solidFill>
                <a:latin typeface="Tahoma"/>
                <a:cs typeface="Tahoma"/>
              </a:rPr>
              <a:t>people for the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03800" y="41021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FF"/>
                </a:solidFill>
                <a:latin typeface="Tahoma"/>
                <a:cs typeface="Tahoma"/>
              </a:rPr>
              <a:t>countries involved)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790855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Is the war in Afghanistan a “total war”?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Was the Vietnam War a “total war”?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What was the last “total war” the United States fought?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e751be00-717b-4b4c-b26b-4b2dd8dcf8b5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798</Words>
  <Application>Microsoft Office PowerPoint</Application>
  <PresentationFormat>On-screen Show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World War I Review The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cit-sysop</cp:lastModifiedBy>
  <cp:revision>26</cp:revision>
  <dcterms:created xsi:type="dcterms:W3CDTF">2012-05-06T15:46:55Z</dcterms:created>
  <dcterms:modified xsi:type="dcterms:W3CDTF">2014-12-09T13:25:52Z</dcterms:modified>
</cp:coreProperties>
</file>