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0" r:id="rId27"/>
    <p:sldId id="281" r:id="rId28"/>
    <p:sldId id="282" r:id="rId29"/>
    <p:sldId id="285" r:id="rId30"/>
    <p:sldId id="284" r:id="rId31"/>
    <p:sldId id="287" r:id="rId32"/>
    <p:sldId id="288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204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c/cd/British_Mark_IV_Tadpole_tank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25.png"/><Relationship Id="rId4" Type="http://schemas.openxmlformats.org/officeDocument/2006/relationships/hyperlink" Target="//upload.wikimedia.org/wikipedia/commons/a/a0/TreatyOfSevres_(corrected)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533651"/>
          </a:xfrm>
        </p:spPr>
        <p:txBody>
          <a:bodyPr>
            <a:normAutofit/>
          </a:bodyPr>
          <a:lstStyle/>
          <a:p>
            <a:r>
              <a:rPr lang="en-US" sz="5600" b="1" i="1" dirty="0" smtClean="0"/>
              <a:t>World War I Review</a:t>
            </a:r>
            <a:br>
              <a:rPr lang="en-US" sz="5600" b="1" i="1" dirty="0" smtClean="0"/>
            </a:br>
            <a:r>
              <a:rPr lang="en-US" sz="5600" b="1" i="1" dirty="0" smtClean="0"/>
              <a:t>The End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5156200" cy="2447149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Wyka’s</a:t>
            </a:r>
            <a:r>
              <a:rPr lang="en-US" dirty="0" smtClean="0"/>
              <a:t> World History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5" y="34290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7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84200" y="482600"/>
            <a:ext cx="8559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War Efforts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22479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Government</a:t>
            </a:r>
          </a:p>
          <a:p>
            <a:pPr>
              <a:lnSpc>
                <a:spcPts val="3680"/>
              </a:lnSpc>
            </a:pPr>
            <a:endParaRPr lang="en-CA" sz="314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7051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agencies controlled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manufacturing,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37084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prices, and wages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422400" y="482600"/>
            <a:ext cx="7721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Quote - Woodrow Wilson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27940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“The men and women who remain to till the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32766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soil and man the factories are no less a part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37465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of the army than the men beneath the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battle flags.”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457700" y="482600"/>
            <a:ext cx="4686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Public Opinion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0" y="1651000"/>
            <a:ext cx="45593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Governments could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arrest protestors of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6289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the war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84700" y="3797300"/>
            <a:ext cx="45593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Used propaganda 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influence public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47752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opinion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451100" y="482600"/>
            <a:ext cx="6692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Roles for Women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Women took over</a:t>
            </a:r>
          </a:p>
          <a:p>
            <a:pPr>
              <a:lnSpc>
                <a:spcPts val="3680"/>
              </a:lnSpc>
            </a:pPr>
            <a:endParaRPr lang="en-CA" sz="31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jobs left by men who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entered the war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7973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Factory workers,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truck drivers, etc.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349500" y="482600"/>
            <a:ext cx="6794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Eastern Front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2082800"/>
            <a:ext cx="8763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46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 Combined German</a:t>
            </a:r>
          </a:p>
          <a:p>
            <a:pPr>
              <a:lnSpc>
                <a:spcPts val="3220"/>
              </a:lnSpc>
            </a:pPr>
            <a:endParaRPr lang="en-CA" sz="27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489200"/>
            <a:ext cx="8420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50"/>
              </a:lnSpc>
            </a:pP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and Austrian army</a:t>
            </a:r>
          </a:p>
          <a:p>
            <a:pPr>
              <a:lnSpc>
                <a:spcPts val="295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870200"/>
            <a:ext cx="84201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pushed Russian army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back with losses of</a:t>
            </a:r>
          </a:p>
          <a:p>
            <a:pPr>
              <a:lnSpc>
                <a:spcPts val="30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3632200"/>
            <a:ext cx="8420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2.5 million</a:t>
            </a:r>
          </a:p>
          <a:p>
            <a:pPr>
              <a:lnSpc>
                <a:spcPts val="306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329" y="443711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 1917, the Bolshevik Revolution sweeps across Russia.  </a:t>
            </a:r>
            <a:r>
              <a:rPr lang="en-US" sz="2400" b="1" dirty="0" smtClean="0">
                <a:solidFill>
                  <a:schemeClr val="bg1"/>
                </a:solidFill>
              </a:rPr>
              <a:t>The Czar and his family are murdered.  </a:t>
            </a:r>
            <a:r>
              <a:rPr lang="en-US" sz="2400" b="1" dirty="0" smtClean="0">
                <a:solidFill>
                  <a:srgbClr val="FF0000"/>
                </a:solidFill>
              </a:rPr>
              <a:t>Russia becomes communist.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651000" y="482600"/>
            <a:ext cx="7493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1918 German Offensive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358213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The withdrawal of</a:t>
            </a:r>
          </a:p>
          <a:p>
            <a:pPr>
              <a:lnSpc>
                <a:spcPts val="3680"/>
              </a:lnSpc>
            </a:pPr>
            <a:endParaRPr lang="en-CA" sz="3168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3633623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Russia from the war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16200"/>
            <a:ext cx="3638817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allowed Germany to</a:t>
            </a:r>
            <a:r>
              <a:rPr lang="en-CA" sz="3204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launch a new attack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3606800"/>
            <a:ext cx="165846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in France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47625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Led by Erich von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Ludendorff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206500" y="482600"/>
            <a:ext cx="7937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Second Battle of the Marne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1900" y="1612900"/>
            <a:ext cx="4102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July 18, 1918</a:t>
            </a:r>
          </a:p>
          <a:p>
            <a:pPr>
              <a:lnSpc>
                <a:spcPts val="3680"/>
              </a:lnSpc>
            </a:pPr>
            <a:endParaRPr lang="en-CA" sz="315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41900" y="2717800"/>
            <a:ext cx="4102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 troops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stopped 50 miles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84800" y="3581400"/>
            <a:ext cx="3759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from Paris</a:t>
            </a:r>
          </a:p>
          <a:p>
            <a:pPr>
              <a:lnSpc>
                <a:spcPts val="345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19094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British Mark IV Tank, introduced in mid 1917, played a major role.  </a:t>
            </a:r>
            <a:endParaRPr lang="en-US" dirty="0"/>
          </a:p>
        </p:txBody>
      </p:sp>
      <p:pic>
        <p:nvPicPr>
          <p:cNvPr id="1026" name="Picture 2" descr="File:British Mark IV Tadpole tan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4033"/>
            <a:ext cx="3800475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260600" y="482600"/>
            <a:ext cx="6883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Germany Weakens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51000"/>
            <a:ext cx="8763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44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 More than a</a:t>
            </a:r>
          </a:p>
          <a:p>
            <a:pPr>
              <a:lnSpc>
                <a:spcPts val="3220"/>
              </a:lnSpc>
            </a:pPr>
            <a:endParaRPr lang="en-CA" sz="275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082800"/>
            <a:ext cx="8420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million American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489200"/>
            <a:ext cx="3128020" cy="13080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troops arriving in</a:t>
            </a:r>
            <a:r>
              <a:rPr lang="en-CA" sz="279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France</a:t>
            </a:r>
          </a:p>
          <a:p>
            <a:pPr>
              <a:lnSpc>
                <a:spcPts val="340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937000"/>
            <a:ext cx="3182888" cy="30377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244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400" dirty="0" smtClean="0">
                <a:solidFill>
                  <a:srgbClr val="FFFFFF"/>
                </a:solidFill>
                <a:latin typeface="Tahoma"/>
                <a:cs typeface="Tahoma"/>
              </a:rPr>
              <a:t>Kaiser William II, the last German emperor, abdicated and left Germany in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FFFFFF"/>
                </a:solidFill>
                <a:latin typeface="Tahoma"/>
                <a:cs typeface="Tahoma"/>
              </a:rPr>
              <a:t>Nov. 1918 in disgrace, for the Netherlands.</a:t>
            </a:r>
          </a:p>
          <a:p>
            <a:pPr>
              <a:lnSpc>
                <a:spcPts val="340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041900" y="482600"/>
            <a:ext cx="4102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War Ends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70500" y="1663700"/>
            <a:ext cx="274915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Armistice = a</a:t>
            </a:r>
          </a:p>
          <a:p>
            <a:pPr>
              <a:lnSpc>
                <a:spcPts val="3680"/>
              </a:lnSpc>
            </a:pPr>
            <a:endParaRPr lang="en-CA" sz="3157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13400" y="2146300"/>
            <a:ext cx="3047309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truce, end to the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13400" y="2628900"/>
            <a:ext cx="137217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fighting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70500" y="3797300"/>
            <a:ext cx="3873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November 11,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1918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774700" y="482600"/>
            <a:ext cx="8369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Paris Peace Conference (1919)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0" y="1612900"/>
            <a:ext cx="4559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David Lloyd George -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0701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British Prime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25146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Minister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84700" y="3556000"/>
            <a:ext cx="4559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Georges</a:t>
            </a:r>
          </a:p>
          <a:p>
            <a:pPr>
              <a:lnSpc>
                <a:spcPts val="3680"/>
              </a:lnSpc>
            </a:pPr>
            <a:endParaRPr lang="en-CA" sz="312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27600" y="4013200"/>
            <a:ext cx="42164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Clemenceau -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French premier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84700" y="5524500"/>
            <a:ext cx="3625160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Woodrow Wilson -</a:t>
            </a:r>
            <a:r>
              <a:rPr lang="en-CA" sz="3204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U.S. president</a:t>
            </a:r>
          </a:p>
          <a:p>
            <a:pPr>
              <a:lnSpc>
                <a:spcPts val="35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3695700" y="406400"/>
            <a:ext cx="1898468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2" dirty="0" smtClean="0">
                <a:latin typeface="Tahoma"/>
                <a:cs typeface="Tahoma"/>
              </a:rPr>
              <a:t>Warm Up</a:t>
            </a:r>
          </a:p>
          <a:p>
            <a:pPr>
              <a:lnSpc>
                <a:spcPts val="4140"/>
              </a:lnSpc>
            </a:pPr>
            <a:endParaRPr lang="en-CA" sz="36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60679" y="1168400"/>
            <a:ext cx="7032246" cy="7005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700"/>
              </a:lnSpc>
              <a:tabLst>
                <a:tab pos="2324100" algn="l"/>
              </a:tabLst>
            </a:pPr>
            <a:r>
              <a:rPr lang="en-CA" sz="2796" dirty="0">
                <a:latin typeface="Tahoma"/>
                <a:cs typeface="Tahoma"/>
              </a:rPr>
              <a:t>Can you answer the following questions?  </a:t>
            </a:r>
            <a:endParaRPr lang="en-CA" sz="2796" dirty="0" smtClean="0">
              <a:latin typeface="Tahoma"/>
              <a:cs typeface="Tahoma"/>
            </a:endParaRPr>
          </a:p>
          <a:p>
            <a:pPr>
              <a:lnSpc>
                <a:spcPts val="2700"/>
              </a:lnSpc>
            </a:pPr>
            <a:endParaRPr lang="en-CA" sz="2796" dirty="0"/>
          </a:p>
        </p:txBody>
      </p:sp>
      <p:sp>
        <p:nvSpPr>
          <p:cNvPr id="4" name="TextBox 4"/>
          <p:cNvSpPr txBox="1"/>
          <p:nvPr/>
        </p:nvSpPr>
        <p:spPr>
          <a:xfrm>
            <a:off x="1079500" y="2324100"/>
            <a:ext cx="6184514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 dirty="0" smtClean="0">
                <a:latin typeface="Tahoma"/>
                <a:cs typeface="Tahoma"/>
              </a:rPr>
              <a:t>a. Whose assassination sparked World War I?</a:t>
            </a:r>
          </a:p>
          <a:p>
            <a:pPr>
              <a:lnSpc>
                <a:spcPts val="2900"/>
              </a:lnSpc>
            </a:pPr>
            <a:endParaRPr lang="en-CA" sz="2400" dirty="0"/>
          </a:p>
        </p:txBody>
      </p:sp>
      <p:sp>
        <p:nvSpPr>
          <p:cNvPr id="5" name="TextBox 5"/>
          <p:cNvSpPr txBox="1"/>
          <p:nvPr/>
        </p:nvSpPr>
        <p:spPr>
          <a:xfrm>
            <a:off x="1079500" y="3441700"/>
            <a:ext cx="746300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dirty="0" smtClean="0">
                <a:latin typeface="Tahoma"/>
                <a:cs typeface="Tahoma"/>
              </a:rPr>
              <a:t>b. The Triple Alliance was between what three powers?</a:t>
            </a:r>
          </a:p>
          <a:p>
            <a:pPr>
              <a:lnSpc>
                <a:spcPts val="2760"/>
              </a:lnSpc>
            </a:pPr>
            <a:endParaRPr lang="en-CA" sz="2402" dirty="0"/>
          </a:p>
        </p:txBody>
      </p:sp>
      <p:sp>
        <p:nvSpPr>
          <p:cNvPr id="6" name="TextBox 6"/>
          <p:cNvSpPr txBox="1"/>
          <p:nvPr/>
        </p:nvSpPr>
        <p:spPr>
          <a:xfrm>
            <a:off x="1079501" y="4165601"/>
            <a:ext cx="7236916" cy="183640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CA" sz="2400" dirty="0" smtClean="0">
                <a:latin typeface="Tahoma"/>
                <a:cs typeface="Tahoma"/>
              </a:rPr>
              <a:t>c. </a:t>
            </a:r>
            <a:r>
              <a:rPr lang="en-US" sz="2400" dirty="0" smtClean="0"/>
              <a:t>What region </a:t>
            </a:r>
            <a:r>
              <a:rPr lang="en-US" sz="2400" dirty="0"/>
              <a:t>wanted self-rule from the Austria-Hungarian Empire and </a:t>
            </a:r>
            <a:r>
              <a:rPr lang="en-US" sz="2400" dirty="0" smtClean="0"/>
              <a:t>was supported </a:t>
            </a:r>
            <a:r>
              <a:rPr lang="en-US" sz="2400" dirty="0"/>
              <a:t>by </a:t>
            </a:r>
            <a:r>
              <a:rPr lang="en-US" sz="2400" dirty="0" smtClean="0"/>
              <a:t>Russia?</a:t>
            </a:r>
          </a:p>
          <a:p>
            <a:endParaRPr lang="en-US" sz="2400" dirty="0"/>
          </a:p>
          <a:p>
            <a:r>
              <a:rPr lang="en-US" sz="2400" dirty="0" smtClean="0"/>
              <a:t>  </a:t>
            </a:r>
            <a:endParaRPr lang="en-US" sz="2400" dirty="0"/>
          </a:p>
          <a:p>
            <a:pPr>
              <a:lnSpc>
                <a:spcPts val="2760"/>
              </a:lnSpc>
            </a:pPr>
            <a:endParaRPr lang="en-CA" sz="2400" dirty="0"/>
          </a:p>
        </p:txBody>
      </p:sp>
      <p:sp>
        <p:nvSpPr>
          <p:cNvPr id="7" name="TextBox 7"/>
          <p:cNvSpPr txBox="1"/>
          <p:nvPr/>
        </p:nvSpPr>
        <p:spPr>
          <a:xfrm>
            <a:off x="1079500" y="4902200"/>
            <a:ext cx="6501523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endParaRPr lang="en-CA" sz="2400" dirty="0" smtClean="0">
              <a:latin typeface="Tahoma"/>
              <a:cs typeface="Tahoma"/>
            </a:endParaRP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400" dirty="0" smtClean="0">
                <a:latin typeface="Tahoma"/>
                <a:cs typeface="Tahoma"/>
              </a:rPr>
              <a:t>d. The Allies were made up of what countries?  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400" dirty="0">
                <a:latin typeface="Tahoma"/>
                <a:cs typeface="Tahoma"/>
              </a:rPr>
              <a:t>	</a:t>
            </a:r>
            <a:r>
              <a:rPr lang="en-CA" sz="2400" dirty="0" smtClean="0">
                <a:latin typeface="Tahoma"/>
                <a:cs typeface="Tahoma"/>
              </a:rPr>
              <a:t>The Central Powers?</a:t>
            </a:r>
          </a:p>
          <a:p>
            <a:pPr>
              <a:lnSpc>
                <a:spcPts val="2800"/>
              </a:lnSpc>
            </a:pPr>
            <a:endParaRPr lang="en-CA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209800" y="482600"/>
            <a:ext cx="4679743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rgbClr val="FF0000"/>
                </a:solidFill>
                <a:latin typeface="Tahoma"/>
                <a:cs typeface="Tahoma"/>
              </a:rPr>
              <a:t>Treaty of Versailles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War Guilt</a:t>
            </a:r>
          </a:p>
          <a:p>
            <a:pPr>
              <a:lnSpc>
                <a:spcPts val="3680"/>
              </a:lnSpc>
            </a:pPr>
            <a:endParaRPr lang="en-CA" sz="31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Clause: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162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Germany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Austria were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36068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responsible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" y="40894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for starting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the war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48478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 treaty that ended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World War 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209800" y="482600"/>
            <a:ext cx="693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Treaty of Versailles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625600"/>
            <a:ext cx="4018729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Germany had to pay</a:t>
            </a:r>
            <a:r>
              <a:rPr lang="en-CA" sz="3206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reparations to cover</a:t>
            </a:r>
          </a:p>
          <a:p>
            <a:pPr>
              <a:lnSpc>
                <a:spcPts val="350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514600"/>
            <a:ext cx="3431645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the cost of the war</a:t>
            </a:r>
          </a:p>
          <a:p>
            <a:pPr>
              <a:lnSpc>
                <a:spcPts val="3365"/>
              </a:lnSpc>
            </a:pPr>
            <a:endParaRPr lang="en-CA" sz="3204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60900" y="3581400"/>
            <a:ext cx="3302122" cy="1795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558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Germany had to</a:t>
            </a:r>
            <a:r>
              <a:rPr lang="en-CA" sz="3204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reduce army and</a:t>
            </a:r>
            <a:r>
              <a:rPr lang="en-CA" sz="3204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navy, eliminate air</a:t>
            </a:r>
          </a:p>
          <a:p>
            <a:pPr>
              <a:lnSpc>
                <a:spcPts val="3450"/>
              </a:lnSpc>
            </a:pPr>
            <a:endParaRPr lang="en-CA" sz="3204" dirty="0">
              <a:solidFill>
                <a:srgbClr val="FF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03800" y="4914900"/>
            <a:ext cx="901272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force</a:t>
            </a:r>
          </a:p>
          <a:p>
            <a:pPr>
              <a:lnSpc>
                <a:spcPts val="336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209800" y="482600"/>
            <a:ext cx="693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Treaty of Versailles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51000"/>
            <a:ext cx="4098494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Germany lost land 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Alsace and Lorraine</a:t>
            </a:r>
          </a:p>
          <a:p>
            <a:pPr>
              <a:lnSpc>
                <a:spcPts val="380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3314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Rhineland -</a:t>
            </a:r>
          </a:p>
          <a:p>
            <a:pPr>
              <a:lnSpc>
                <a:spcPts val="368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3784600"/>
            <a:ext cx="84201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demilitarized zone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(no German bases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or weapons)</a:t>
            </a:r>
          </a:p>
          <a:p>
            <a:pPr>
              <a:lnSpc>
                <a:spcPts val="38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866900" y="482600"/>
            <a:ext cx="7277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Response of Germany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24500" y="1663700"/>
            <a:ext cx="3619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Angered by the</a:t>
            </a:r>
          </a:p>
          <a:p>
            <a:pPr>
              <a:lnSpc>
                <a:spcPts val="3680"/>
              </a:lnSpc>
            </a:pPr>
            <a:endParaRPr lang="en-CA" sz="316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67400" y="21463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terms of the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67400" y="26289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treaty, but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67400" y="31242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forced to sign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67400" y="36068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rather than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67400" y="41021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return to war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565400" y="482600"/>
            <a:ext cx="6578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Austria-Hungary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51000"/>
            <a:ext cx="3733394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Nation divided into</a:t>
            </a:r>
            <a:r>
              <a:rPr lang="en-CA" sz="3206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Austria, Hungary,</a:t>
            </a:r>
          </a:p>
          <a:p>
            <a:pPr>
              <a:lnSpc>
                <a:spcPts val="3800"/>
              </a:lnSpc>
            </a:pPr>
            <a:endParaRPr lang="en-CA" sz="3206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616200"/>
            <a:ext cx="3639394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Czechoslovakia, and</a:t>
            </a:r>
            <a:r>
              <a:rPr lang="en-CA" sz="3204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Yugoslavia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48" y="1268760"/>
            <a:ext cx="4572000" cy="5452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en-CA" sz="2400" b="1" dirty="0">
                <a:solidFill>
                  <a:srgbClr val="FF0000"/>
                </a:solidFill>
                <a:latin typeface="Tahoma"/>
                <a:cs typeface="Tahoma"/>
              </a:rPr>
              <a:t>Territory divided up after the war</a:t>
            </a:r>
            <a:r>
              <a:rPr lang="en-CA" sz="2400" dirty="0">
                <a:latin typeface="Tahoma"/>
                <a:cs typeface="Tahoma"/>
              </a:rPr>
              <a:t>, effectively </a:t>
            </a:r>
            <a:r>
              <a:rPr lang="en-CA" sz="2400" b="1" dirty="0">
                <a:solidFill>
                  <a:srgbClr val="FF0000"/>
                </a:solidFill>
                <a:latin typeface="Tahoma"/>
                <a:cs typeface="Tahoma"/>
              </a:rPr>
              <a:t>spelling the final end of the Ottoman Empire.</a:t>
            </a:r>
          </a:p>
          <a:p>
            <a:pPr marL="457200" indent="-457200">
              <a:lnSpc>
                <a:spcPts val="3800"/>
              </a:lnSpc>
              <a:buFont typeface="Arial" pitchFamily="34" charset="0"/>
              <a:buChar char="•"/>
            </a:pPr>
            <a:r>
              <a:rPr lang="en-US" dirty="0"/>
              <a:t>Under the terms of the Treaty of Sevres, the Ottoman Empire was partitioned.  The new countries created from the former territories of the Ottoman Empire currently number 39.</a:t>
            </a:r>
          </a:p>
          <a:p>
            <a:pPr marL="457200" indent="-457200">
              <a:lnSpc>
                <a:spcPts val="3800"/>
              </a:lnSpc>
              <a:buFont typeface="Arial" pitchFamily="34" charset="0"/>
              <a:buChar char="•"/>
            </a:pPr>
            <a:r>
              <a:rPr lang="en-US" dirty="0"/>
              <a:t>The United States never declared war on the Ottoman Empire.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95536" y="404664"/>
            <a:ext cx="8496943" cy="68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60"/>
              </a:lnSpc>
            </a:pPr>
            <a:r>
              <a:rPr lang="en-CA" sz="3800" b="1" dirty="0">
                <a:solidFill>
                  <a:srgbClr val="FF0000"/>
                </a:solidFill>
                <a:latin typeface="Tahoma"/>
                <a:cs typeface="Tahoma"/>
              </a:rPr>
              <a:t>Ottoman Empire</a:t>
            </a:r>
          </a:p>
        </p:txBody>
      </p:sp>
      <p:pic>
        <p:nvPicPr>
          <p:cNvPr id="2050" name="Picture 2" descr="http://www.nationalarchives.gov.uk/pathways/firstworldwar/maps/map_images/ottoman_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0963"/>
            <a:ext cx="3635796" cy="33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TreatyOfSevres (corrected)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48" y="3554460"/>
            <a:ext cx="4318753" cy="31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7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336800" y="482600"/>
            <a:ext cx="4506042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rgbClr val="FF0000"/>
                </a:solidFill>
                <a:latin typeface="Tahoma"/>
                <a:cs typeface="Tahoma"/>
              </a:rPr>
              <a:t>League of Nations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255557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Proposed by</a:t>
            </a:r>
          </a:p>
          <a:p>
            <a:pPr>
              <a:lnSpc>
                <a:spcPts val="3680"/>
              </a:lnSpc>
            </a:pPr>
            <a:endParaRPr lang="en-CA" sz="3150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167635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President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1194622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Wilson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810000"/>
            <a:ext cx="1372940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World</a:t>
            </a:r>
          </a:p>
          <a:p>
            <a:pPr>
              <a:lnSpc>
                <a:spcPts val="3680"/>
              </a:lnSpc>
            </a:pPr>
            <a:endParaRPr lang="en-CA" sz="3098" dirty="0">
              <a:solidFill>
                <a:srgbClr val="FF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" y="4279900"/>
            <a:ext cx="2708690" cy="19840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organization to</a:t>
            </a:r>
            <a:r>
              <a:rPr lang="en-CA" sz="3204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prevent future</a:t>
            </a:r>
            <a:r>
              <a:rPr lang="en-CA" sz="3204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wars</a:t>
            </a:r>
          </a:p>
          <a:p>
            <a:pPr>
              <a:lnSpc>
                <a:spcPts val="385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2385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Curiously, the US never joined.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89280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it had some successes, for the most part, the League failed and was dissolved in 1946.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378200" y="482600"/>
            <a:ext cx="5765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Mandates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0" y="1651000"/>
            <a:ext cx="45593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Territories controlled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by larger nations on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6162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behalf of the League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of Nations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879600" y="482600"/>
            <a:ext cx="7264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Middle East Mandates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France -</a:t>
            </a:r>
          </a:p>
          <a:p>
            <a:pPr>
              <a:lnSpc>
                <a:spcPts val="3680"/>
              </a:lnSpc>
            </a:pPr>
            <a:endParaRPr lang="en-CA" sz="313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Lebanon and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Syria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8100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England -</a:t>
            </a:r>
          </a:p>
          <a:p>
            <a:pPr>
              <a:lnSpc>
                <a:spcPts val="3680"/>
              </a:lnSpc>
            </a:pPr>
            <a:endParaRPr lang="en-CA" sz="3141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" y="42672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Palestine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Iraq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Triple Alliance was between what three powers?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Triple Entente was between what three powers?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This region wanted self-rule from the Austria-Hungarian Empire and were supported by Russia.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At the war’s beginning, the Central Powers were made up of what four nations?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assassination of _____________ sparked WWI.  He was the heir to what throne?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At the start of WWI, the United States was officially ___________.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Tahoma"/>
                <a:cs typeface="Tahoma"/>
              </a:rPr>
              <a:t>Which European country experienced a revolution in 1917?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Tahoma"/>
                <a:cs typeface="Tahoma"/>
              </a:rPr>
              <a:t>  What treaty ended the war?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latin typeface="Tahoma"/>
                <a:cs typeface="Tahoma"/>
              </a:rPr>
              <a:t> </a:t>
            </a:r>
            <a:r>
              <a:rPr lang="en-CA" sz="2000" dirty="0" smtClean="0">
                <a:latin typeface="Tahoma"/>
                <a:cs typeface="Tahoma"/>
              </a:rPr>
              <a:t> The organization proposed by Wilson to bring an end to all wars through diplomacy.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latin typeface="Tahoma"/>
                <a:cs typeface="Tahoma"/>
              </a:rPr>
              <a:t> </a:t>
            </a:r>
            <a:r>
              <a:rPr lang="en-CA" sz="2000" dirty="0" smtClean="0">
                <a:latin typeface="Tahoma"/>
                <a:cs typeface="Tahoma"/>
              </a:rPr>
              <a:t> What happened to Austria-Hungary after the war?  Be specific.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latin typeface="Tahoma"/>
                <a:cs typeface="Tahoma"/>
              </a:rPr>
              <a:t> </a:t>
            </a:r>
            <a:r>
              <a:rPr lang="en-CA" sz="2000" dirty="0" smtClean="0">
                <a:latin typeface="Tahoma"/>
                <a:cs typeface="Tahoma"/>
              </a:rPr>
              <a:t> What event allowed the Germans to launch a new offensive in France in 1918?  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latin typeface="Tahoma"/>
              <a:cs typeface="Tahoma"/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latin typeface="Tahoma"/>
              <a:cs typeface="Tahoma"/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>
              <a:latin typeface="Tahoma"/>
              <a:cs typeface="Tahoma"/>
            </a:endParaRPr>
          </a:p>
          <a:p>
            <a:pPr marL="342900" indent="-342900">
              <a:buFont typeface="+mj-lt"/>
              <a:buAutoNum type="arabicPeriod"/>
            </a:pPr>
            <a:endParaRPr lang="en-US" sz="22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311400" y="482600"/>
            <a:ext cx="4562146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chemeClr val="tx2"/>
                </a:solidFill>
                <a:latin typeface="Tahoma"/>
                <a:cs typeface="Tahoma"/>
              </a:rPr>
              <a:t>Essential Question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84400" y="2870200"/>
            <a:ext cx="478329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chemeClr val="tx2"/>
                </a:solidFill>
                <a:latin typeface="Tahoma"/>
                <a:cs typeface="Tahoma"/>
              </a:rPr>
              <a:t>How did World War I end?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56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World War I - POWER POINT QUIZ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Make sure your name is on your Quiz,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Pass your quiz to a fellow student, 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Pass the first quiz you receive to another student.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Keep the second quiz you receive for grading.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Write your name at the top of the quiz.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3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  The Triple Alliance was between what three powers? 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GERMANY, AUSTRIA-HUNGARY, ITALY</a:t>
            </a:r>
          </a:p>
          <a:p>
            <a:r>
              <a:rPr lang="en-US" sz="2200" dirty="0" smtClean="0"/>
              <a:t>2.  The Triple Entente was between what three powers? 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GREAT BRITAIN, FRANCE, RUSSIA</a:t>
            </a:r>
          </a:p>
          <a:p>
            <a:r>
              <a:rPr lang="en-US" sz="2200" dirty="0" smtClean="0"/>
              <a:t>3.  This region wanted self-rule from the Austria-Hungarian Empire and were supported by Russia. 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SERBIA</a:t>
            </a:r>
          </a:p>
          <a:p>
            <a:pPr marL="457200" indent="-457200">
              <a:buAutoNum type="arabicPeriod" startAt="4"/>
            </a:pPr>
            <a:r>
              <a:rPr lang="en-US" sz="2200" dirty="0" smtClean="0"/>
              <a:t>At the war’s beginning, the Central Powers were made up of what four nations? 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GERMANY, AUSTRIA-HUNGARY, OTTOMAN EMPIRE, BULGARIA</a:t>
            </a:r>
          </a:p>
          <a:p>
            <a:pPr marL="457200" indent="-457200">
              <a:buAutoNum type="arabicPeriod" startAt="5"/>
            </a:pPr>
            <a:r>
              <a:rPr lang="en-US" sz="2200" dirty="0" smtClean="0"/>
              <a:t>The assassination of _____________ sparked WWI.  He was the heir to what throne? 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ARCHDUKE FRANZ FERDINAND; AUSTRIA-HUNGARY</a:t>
            </a:r>
          </a:p>
          <a:p>
            <a:pPr marL="457200" indent="-457200">
              <a:buAutoNum type="arabicPeriod" startAt="6"/>
            </a:pPr>
            <a:r>
              <a:rPr lang="en-US" sz="2200" dirty="0" smtClean="0"/>
              <a:t>At the start of WWI, the United States was officially ___________.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NEUTRAL</a:t>
            </a:r>
          </a:p>
          <a:p>
            <a:endParaRPr lang="en-CA" sz="2000" dirty="0" smtClean="0">
              <a:latin typeface="Tahoma"/>
              <a:cs typeface="Tahoma"/>
            </a:endParaRPr>
          </a:p>
          <a:p>
            <a:endParaRPr lang="en-CA" sz="2000" dirty="0" smtClean="0">
              <a:latin typeface="Tahoma"/>
              <a:cs typeface="Tahoma"/>
            </a:endParaRPr>
          </a:p>
          <a:p>
            <a:endParaRPr lang="en-CA" sz="2000" dirty="0">
              <a:latin typeface="Tahoma"/>
              <a:cs typeface="Tahoma"/>
            </a:endParaRPr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87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7"/>
            </a:pPr>
            <a:r>
              <a:rPr lang="en-CA" dirty="0" smtClean="0">
                <a:latin typeface="Tahoma"/>
                <a:cs typeface="Tahoma"/>
              </a:rPr>
              <a:t>Which </a:t>
            </a:r>
            <a:r>
              <a:rPr lang="en-CA" dirty="0">
                <a:latin typeface="Tahoma"/>
                <a:cs typeface="Tahoma"/>
              </a:rPr>
              <a:t>European country experienced a revolution in 1917</a:t>
            </a:r>
            <a:r>
              <a:rPr lang="en-CA" dirty="0" smtClean="0">
                <a:latin typeface="Tahoma"/>
                <a:cs typeface="Tahoma"/>
              </a:rPr>
              <a:t>?</a:t>
            </a:r>
          </a:p>
          <a:p>
            <a:r>
              <a:rPr lang="en-CA" dirty="0">
                <a:latin typeface="Tahoma"/>
                <a:cs typeface="Tahoma"/>
              </a:rPr>
              <a:t>	</a:t>
            </a:r>
            <a:r>
              <a:rPr lang="en-CA" dirty="0" smtClean="0">
                <a:latin typeface="Tahoma"/>
                <a:cs typeface="Tahoma"/>
              </a:rPr>
              <a:t>RUSSIA</a:t>
            </a:r>
            <a:endParaRPr lang="en-CA" dirty="0">
              <a:latin typeface="Tahoma"/>
              <a:cs typeface="Tahoma"/>
            </a:endParaRPr>
          </a:p>
          <a:p>
            <a:pPr marL="342900" indent="-342900">
              <a:buAutoNum type="arabicPeriod" startAt="8"/>
            </a:pPr>
            <a:r>
              <a:rPr lang="en-CA" dirty="0" smtClean="0">
                <a:latin typeface="Tahoma"/>
                <a:cs typeface="Tahoma"/>
              </a:rPr>
              <a:t>What </a:t>
            </a:r>
            <a:r>
              <a:rPr lang="en-CA" dirty="0">
                <a:latin typeface="Tahoma"/>
                <a:cs typeface="Tahoma"/>
              </a:rPr>
              <a:t>treaty ended the war</a:t>
            </a:r>
            <a:r>
              <a:rPr lang="en-CA" dirty="0" smtClean="0">
                <a:latin typeface="Tahoma"/>
                <a:cs typeface="Tahoma"/>
              </a:rPr>
              <a:t>?</a:t>
            </a:r>
          </a:p>
          <a:p>
            <a:r>
              <a:rPr lang="en-CA" dirty="0">
                <a:latin typeface="Tahoma"/>
                <a:cs typeface="Tahoma"/>
              </a:rPr>
              <a:t>	</a:t>
            </a:r>
            <a:r>
              <a:rPr lang="en-CA" dirty="0" smtClean="0">
                <a:latin typeface="Tahoma"/>
                <a:cs typeface="Tahoma"/>
              </a:rPr>
              <a:t>TREATY OF VERSAILLES</a:t>
            </a:r>
            <a:endParaRPr lang="en-CA" dirty="0">
              <a:latin typeface="Tahoma"/>
              <a:cs typeface="Tahoma"/>
            </a:endParaRPr>
          </a:p>
          <a:p>
            <a:pPr marL="342900" indent="-342900">
              <a:buAutoNum type="arabicPeriod" startAt="9"/>
            </a:pPr>
            <a:r>
              <a:rPr lang="en-CA" dirty="0" smtClean="0">
                <a:latin typeface="Tahoma"/>
                <a:cs typeface="Tahoma"/>
              </a:rPr>
              <a:t>The </a:t>
            </a:r>
            <a:r>
              <a:rPr lang="en-CA" dirty="0">
                <a:latin typeface="Tahoma"/>
                <a:cs typeface="Tahoma"/>
              </a:rPr>
              <a:t>organization proposed by Wilson to bring an end to all wars through diplomacy</a:t>
            </a:r>
            <a:r>
              <a:rPr lang="en-CA" dirty="0" smtClean="0">
                <a:latin typeface="Tahoma"/>
                <a:cs typeface="Tahoma"/>
              </a:rPr>
              <a:t>.</a:t>
            </a:r>
          </a:p>
          <a:p>
            <a:r>
              <a:rPr lang="en-CA" dirty="0">
                <a:latin typeface="Tahoma"/>
                <a:cs typeface="Tahoma"/>
              </a:rPr>
              <a:t>	</a:t>
            </a:r>
            <a:r>
              <a:rPr lang="en-CA" dirty="0" smtClean="0">
                <a:latin typeface="Tahoma"/>
                <a:cs typeface="Tahoma"/>
              </a:rPr>
              <a:t>LEAGUE OF NATIONS</a:t>
            </a:r>
            <a:endParaRPr lang="en-CA" dirty="0">
              <a:latin typeface="Tahoma"/>
              <a:cs typeface="Tahoma"/>
            </a:endParaRPr>
          </a:p>
          <a:p>
            <a:pPr marL="342900" indent="-342900">
              <a:buAutoNum type="arabicPeriod" startAt="10"/>
            </a:pPr>
            <a:r>
              <a:rPr lang="en-CA" dirty="0" smtClean="0">
                <a:latin typeface="Tahoma"/>
                <a:cs typeface="Tahoma"/>
              </a:rPr>
              <a:t>What </a:t>
            </a:r>
            <a:r>
              <a:rPr lang="en-CA" dirty="0">
                <a:latin typeface="Tahoma"/>
                <a:cs typeface="Tahoma"/>
              </a:rPr>
              <a:t>happened to </a:t>
            </a:r>
            <a:r>
              <a:rPr lang="en-CA" dirty="0" smtClean="0">
                <a:latin typeface="Tahoma"/>
                <a:cs typeface="Tahoma"/>
              </a:rPr>
              <a:t>Austria-Hungary </a:t>
            </a:r>
            <a:r>
              <a:rPr lang="en-CA" dirty="0">
                <a:latin typeface="Tahoma"/>
                <a:cs typeface="Tahoma"/>
              </a:rPr>
              <a:t>after the war?  Be specific</a:t>
            </a:r>
            <a:r>
              <a:rPr lang="en-CA" dirty="0" smtClean="0">
                <a:latin typeface="Tahoma"/>
                <a:cs typeface="Tahoma"/>
              </a:rPr>
              <a:t>.</a:t>
            </a:r>
          </a:p>
          <a:p>
            <a:r>
              <a:rPr lang="en-CA" dirty="0">
                <a:latin typeface="Tahoma"/>
                <a:cs typeface="Tahoma"/>
              </a:rPr>
              <a:t>	</a:t>
            </a:r>
            <a:r>
              <a:rPr lang="en-CA" dirty="0" smtClean="0">
                <a:latin typeface="Tahoma"/>
                <a:cs typeface="Tahoma"/>
              </a:rPr>
              <a:t>Divided into AUSTRIA, HUNGARY, CZECHOSLOVAKIA, AND 	YUGOSLAVIA  </a:t>
            </a:r>
            <a:endParaRPr lang="en-CA" dirty="0">
              <a:latin typeface="Tahoma"/>
              <a:cs typeface="Tahoma"/>
            </a:endParaRPr>
          </a:p>
          <a:p>
            <a:r>
              <a:rPr lang="en-CA" dirty="0" smtClean="0">
                <a:latin typeface="Tahoma"/>
                <a:cs typeface="Tahoma"/>
              </a:rPr>
              <a:t>11. </a:t>
            </a:r>
            <a:r>
              <a:rPr lang="en-CA" dirty="0">
                <a:latin typeface="Tahoma"/>
                <a:cs typeface="Tahoma"/>
              </a:rPr>
              <a:t>What event allowed the Germans to launch a </a:t>
            </a:r>
            <a:r>
              <a:rPr lang="en-CA" dirty="0" smtClean="0">
                <a:latin typeface="Tahoma"/>
                <a:cs typeface="Tahoma"/>
              </a:rPr>
              <a:t>                                 	new </a:t>
            </a:r>
            <a:r>
              <a:rPr lang="en-CA" dirty="0">
                <a:latin typeface="Tahoma"/>
                <a:cs typeface="Tahoma"/>
              </a:rPr>
              <a:t>offensive in France in </a:t>
            </a:r>
            <a:r>
              <a:rPr lang="en-CA" dirty="0" smtClean="0">
                <a:latin typeface="Tahoma"/>
                <a:cs typeface="Tahoma"/>
              </a:rPr>
              <a:t>1918</a:t>
            </a:r>
            <a:r>
              <a:rPr lang="en-CA" dirty="0">
                <a:latin typeface="Tahoma"/>
                <a:cs typeface="Tahoma"/>
              </a:rPr>
              <a:t>? </a:t>
            </a:r>
            <a:endParaRPr lang="en-CA" dirty="0" smtClean="0">
              <a:latin typeface="Tahoma"/>
              <a:cs typeface="Tahoma"/>
            </a:endParaRPr>
          </a:p>
          <a:p>
            <a:r>
              <a:rPr lang="en-CA" dirty="0">
                <a:latin typeface="Tahoma"/>
                <a:cs typeface="Tahoma"/>
              </a:rPr>
              <a:t>	</a:t>
            </a:r>
            <a:r>
              <a:rPr lang="en-CA" dirty="0" smtClean="0">
                <a:latin typeface="Tahoma"/>
                <a:cs typeface="Tahoma"/>
              </a:rPr>
              <a:t>THE WITHDRAWAL OF RUSSIAN TROOPS                                  	AS A RESULT OF THE 1917 BOLSHEVIK                    	REVOLUTION. </a:t>
            </a:r>
          </a:p>
          <a:p>
            <a:r>
              <a:rPr lang="en-CA" dirty="0" smtClean="0">
                <a:latin typeface="Tahoma"/>
                <a:cs typeface="Tahoma"/>
              </a:rPr>
              <a:t>Put the number incorrect at the top and</a:t>
            </a:r>
          </a:p>
          <a:p>
            <a:r>
              <a:rPr lang="en-CA" dirty="0" smtClean="0">
                <a:latin typeface="Tahoma"/>
                <a:cs typeface="Tahoma"/>
              </a:rPr>
              <a:t>Return the quiz to its owner.  </a:t>
            </a:r>
            <a:endParaRPr lang="en-CA" dirty="0">
              <a:latin typeface="Tahoma"/>
              <a:cs typeface="Tahoma"/>
            </a:endParaRPr>
          </a:p>
        </p:txBody>
      </p:sp>
      <p:pic>
        <p:nvPicPr>
          <p:cNvPr id="2050" name="Picture 2" descr="http://archiveattic.files.wordpress.com/2010/11/armistice-1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18" y="3573016"/>
            <a:ext cx="2664296" cy="31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7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100" y="482600"/>
            <a:ext cx="6438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End of the War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66800" y="482600"/>
            <a:ext cx="8077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Position of the United States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310944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At first the U.S.</a:t>
            </a:r>
          </a:p>
          <a:p>
            <a:pPr>
              <a:lnSpc>
                <a:spcPts val="3680"/>
              </a:lnSpc>
            </a:pPr>
            <a:endParaRPr lang="en-CA" sz="3168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3723392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attempted to remain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1264129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neutral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784600"/>
            <a:ext cx="8763000" cy="210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3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Germany fought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Britain at sea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used U-boats to sink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British ships</a:t>
            </a:r>
          </a:p>
          <a:p>
            <a:pPr>
              <a:lnSpc>
                <a:spcPts val="383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479800" y="482600"/>
            <a:ext cx="566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Lusitania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6637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May 7, 1915</a:t>
            </a:r>
          </a:p>
          <a:p>
            <a:pPr>
              <a:lnSpc>
                <a:spcPts val="368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60900" y="2806700"/>
            <a:ext cx="44831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 U-boat sunk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 British passenger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ship with 100</a:t>
            </a:r>
          </a:p>
          <a:p>
            <a:pPr>
              <a:lnSpc>
                <a:spcPts val="38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42926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Americans on board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120900" y="482600"/>
            <a:ext cx="7023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U.S. Enters the War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283205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By April 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1917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</a:p>
          <a:p>
            <a:pPr>
              <a:lnSpc>
                <a:spcPts val="3680"/>
              </a:lnSpc>
            </a:pPr>
            <a:endParaRPr lang="en-CA" sz="316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3710568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unrestricted German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244900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naval warfare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3124200"/>
            <a:ext cx="300127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brought the U.S.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" y="3606800"/>
            <a:ext cx="218931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into the war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FF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47625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Troops arrived in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1918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800600" y="482600"/>
            <a:ext cx="4343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War Efforts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651000"/>
            <a:ext cx="4039567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WWI became a total</a:t>
            </a:r>
            <a:r>
              <a:rPr lang="en-CA" sz="3206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war 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(complete</a:t>
            </a:r>
          </a:p>
          <a:p>
            <a:pPr>
              <a:lnSpc>
                <a:spcPts val="380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616200"/>
            <a:ext cx="4140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mobilization of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resources and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36068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people for the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03800" y="41021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countries involved)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790855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Is the war in Afghanistan a “total war”?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Was the Vietnam War a “total war”?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What was the last “total war” the United States fought?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e751be00-717b-4b4c-b26b-4b2dd8dcf8b5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821</Words>
  <Application>Microsoft Office PowerPoint</Application>
  <PresentationFormat>On-screen Show (4:3)</PresentationFormat>
  <Paragraphs>189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World War I Review The 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cit-sysop</cp:lastModifiedBy>
  <cp:revision>29</cp:revision>
  <dcterms:created xsi:type="dcterms:W3CDTF">2012-05-06T15:46:55Z</dcterms:created>
  <dcterms:modified xsi:type="dcterms:W3CDTF">2013-12-10T13:51:58Z</dcterms:modified>
</cp:coreProperties>
</file>