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257" r:id="rId4"/>
    <p:sldId id="258" r:id="rId5"/>
    <p:sldId id="285" r:id="rId6"/>
    <p:sldId id="260" r:id="rId7"/>
    <p:sldId id="29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4" r:id="rId29"/>
    <p:sldId id="283" r:id="rId30"/>
    <p:sldId id="287" r:id="rId31"/>
    <p:sldId id="288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3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12/7/2015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640960" cy="936104"/>
          </a:xfrm>
        </p:spPr>
        <p:txBody>
          <a:bodyPr>
            <a:normAutofit/>
          </a:bodyPr>
          <a:lstStyle/>
          <a:p>
            <a:r>
              <a:rPr lang="en-US" sz="4300" dirty="0" smtClean="0"/>
              <a:t>How much do you know about WWII?  </a:t>
            </a:r>
            <a:endParaRPr lang="en-US" sz="4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916831"/>
            <a:ext cx="7499548" cy="4392489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you name the two nations chiefly responsible for bringing about WWII?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you name two of the Allied powers?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you name two of the Axis powers?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 you know WHERE WWII was fought?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 you know what event prompted the U.S. to get involved directly in the war?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876300" y="533400"/>
            <a:ext cx="8267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Austrian Anschluss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18100" y="1993900"/>
            <a:ext cx="4025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March 1938 -</a:t>
            </a:r>
          </a:p>
          <a:p>
            <a:pPr>
              <a:lnSpc>
                <a:spcPts val="3680"/>
              </a:lnSpc>
            </a:pPr>
            <a:endParaRPr lang="en-CA" sz="316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0" y="2463800"/>
            <a:ext cx="3683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Hitler sent troops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into Austria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18100" y="3975100"/>
            <a:ext cx="3774380" cy="30521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Announced the unification (</a:t>
            </a:r>
            <a:r>
              <a:rPr lang="en-CA" sz="3204" dirty="0" err="1" smtClean="0">
                <a:solidFill>
                  <a:srgbClr val="FFFFFF"/>
                </a:solidFill>
                <a:latin typeface="Tahoma"/>
                <a:cs typeface="Tahoma"/>
              </a:rPr>
              <a:t>anschluss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) of Germany and Austria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4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282700" y="533400"/>
            <a:ext cx="7861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Sudetenland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94300" y="1612900"/>
            <a:ext cx="3949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Part of</a:t>
            </a:r>
          </a:p>
          <a:p>
            <a:pPr>
              <a:lnSpc>
                <a:spcPts val="3680"/>
              </a:lnSpc>
            </a:pPr>
            <a:endParaRPr lang="en-CA" sz="313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37200" y="20701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Czechoslovakia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37200" y="25146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with German-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37200" y="29464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speaking people</a:t>
            </a:r>
          </a:p>
          <a:p>
            <a:pPr>
              <a:lnSpc>
                <a:spcPts val="344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94300" y="4000500"/>
            <a:ext cx="3949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Sept. 1938 -</a:t>
            </a:r>
          </a:p>
          <a:p>
            <a:pPr>
              <a:lnSpc>
                <a:spcPts val="3680"/>
              </a:lnSpc>
            </a:pPr>
            <a:endParaRPr lang="en-CA" sz="315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37200" y="44577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Hitler demanded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37200" y="4914900"/>
            <a:ext cx="3606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this area</a:t>
            </a:r>
          </a:p>
          <a:p>
            <a:pPr>
              <a:lnSpc>
                <a:spcPts val="33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37200" y="5334000"/>
            <a:ext cx="36068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become a part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of Germany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409700" y="533400"/>
            <a:ext cx="7734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Munich Conference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0" y="1484784"/>
            <a:ext cx="4392488" cy="53860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Sept 29, 1938 - Representatives of Britain, France, Italy, and Germany, met to decide the fate of 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Czechoslovakia</a:t>
            </a:r>
          </a:p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2600" dirty="0" smtClean="0">
                <a:solidFill>
                  <a:srgbClr val="FFFFFF"/>
                </a:solidFill>
                <a:latin typeface="Tahoma"/>
                <a:cs typeface="Tahoma"/>
              </a:rPr>
              <a:t>Remember, Czechoslovakia had been part of the Austria-Hungarian empire before WWI.</a:t>
            </a:r>
            <a:endParaRPr lang="en-CA" sz="260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500"/>
              </a:lnSpc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086100" y="533400"/>
            <a:ext cx="605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Munich Conference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019300"/>
            <a:ext cx="8445838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Britain and France agree to Hitler’s demands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1" y="3937000"/>
            <a:ext cx="3089796" cy="2372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Marks the height of appeasement</a:t>
            </a:r>
          </a:p>
          <a:p>
            <a:pPr>
              <a:lnSpc>
                <a:spcPts val="3680"/>
              </a:lnSpc>
            </a:pP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680"/>
              </a:lnSpc>
            </a:pPr>
            <a:endParaRPr lang="en-CA" sz="3145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638300" y="533400"/>
            <a:ext cx="7505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Appeasement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37100" y="2006600"/>
            <a:ext cx="4227387" cy="314188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Supporters of 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appeasement believed Hitler had a few, limited demands.</a:t>
            </a:r>
          </a:p>
          <a:p>
            <a:pPr>
              <a:lnSpc>
                <a:spcPts val="3500"/>
              </a:lnSpc>
            </a:pP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5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36566" y="4581128"/>
            <a:ext cx="4227921" cy="261610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40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The goal:  Avoid war.</a:t>
            </a:r>
          </a:p>
          <a:p>
            <a:pPr marL="457200" indent="-457200">
              <a:lnSpc>
                <a:spcPts val="340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The means:  Give Hitler what he wanted.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1181100" y="393700"/>
            <a:ext cx="3379130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 smtClean="0">
                <a:solidFill>
                  <a:srgbClr val="FF0000"/>
                </a:solidFill>
                <a:latin typeface="Tahoma"/>
                <a:cs typeface="Tahoma"/>
              </a:rPr>
              <a:t>Appeasement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3528" y="2032000"/>
            <a:ext cx="4104456" cy="29238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British Prime</a:t>
            </a:r>
            <a:r>
              <a:rPr lang="en-CA" sz="3204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FF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Minister Chamberlain, the primary supporter of </a:t>
            </a:r>
            <a:r>
              <a:rPr lang="en-CA" sz="3204" b="1" dirty="0" smtClean="0">
                <a:solidFill>
                  <a:srgbClr val="FF0000"/>
                </a:solidFill>
                <a:latin typeface="Tahoma"/>
                <a:cs typeface="Tahoma"/>
              </a:rPr>
              <a:t>appeasement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:</a:t>
            </a:r>
          </a:p>
          <a:p>
            <a:pPr>
              <a:lnSpc>
                <a:spcPts val="3800"/>
              </a:lnSpc>
            </a:pPr>
            <a:endParaRPr lang="en-CA" sz="3204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4178300"/>
            <a:ext cx="4206473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 smtClean="0">
                <a:solidFill>
                  <a:schemeClr val="tx2"/>
                </a:solidFill>
                <a:latin typeface="Tahoma"/>
                <a:cs typeface="Tahoma"/>
              </a:rPr>
              <a:t>“A peace with honor</a:t>
            </a:r>
            <a:r>
              <a:rPr lang="en-CA" sz="3204" dirty="0" smtClean="0">
                <a:solidFill>
                  <a:schemeClr val="tx2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chemeClr val="tx2"/>
                </a:solidFill>
                <a:latin typeface="Times New Roman"/>
              </a:rPr>
            </a:br>
            <a:r>
              <a:rPr lang="en-CA" sz="3204" dirty="0" smtClean="0">
                <a:solidFill>
                  <a:schemeClr val="tx2"/>
                </a:solidFill>
                <a:latin typeface="Tahoma"/>
                <a:cs typeface="Tahoma"/>
              </a:rPr>
              <a:t>. . . Peace in our time.”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6" y="1727200"/>
            <a:ext cx="3563414" cy="45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546600" y="533400"/>
            <a:ext cx="4597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Czechoslovakia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37100" y="2044700"/>
            <a:ext cx="4406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March 1939</a:t>
            </a:r>
          </a:p>
          <a:p>
            <a:pPr>
              <a:lnSpc>
                <a:spcPts val="3680"/>
              </a:lnSpc>
            </a:pPr>
            <a:endParaRPr lang="en-CA" sz="315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37100" y="3187700"/>
            <a:ext cx="4406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Germany sent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troops into</a:t>
            </a:r>
          </a:p>
          <a:p>
            <a:pPr>
              <a:lnSpc>
                <a:spcPts val="39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80000" y="4178300"/>
            <a:ext cx="4064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Czechoslovakia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broke up the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80000" y="5156200"/>
            <a:ext cx="4064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country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730500" y="533400"/>
            <a:ext cx="6413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Danzig, Poland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939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Oct. 1938 -</a:t>
            </a:r>
          </a:p>
          <a:p>
            <a:pPr>
              <a:lnSpc>
                <a:spcPts val="3680"/>
              </a:lnSpc>
            </a:pPr>
            <a:endParaRPr lang="en-CA" sz="315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463800"/>
            <a:ext cx="8255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Hitler demanded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the return of the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3274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city of Danzig</a:t>
            </a:r>
          </a:p>
          <a:p>
            <a:pPr>
              <a:lnSpc>
                <a:spcPts val="345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59200"/>
            <a:ext cx="8255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(part of Poland)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to Germany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5283200"/>
            <a:ext cx="85979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Important Baltic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Sea port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108200" y="533400"/>
            <a:ext cx="7035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Response of Europe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9939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Realized</a:t>
            </a:r>
          </a:p>
          <a:p>
            <a:pPr>
              <a:lnSpc>
                <a:spcPts val="3680"/>
              </a:lnSpc>
            </a:pPr>
            <a:endParaRPr lang="en-CA" sz="314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463800"/>
            <a:ext cx="4140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appeasement had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failed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60900" y="3975100"/>
            <a:ext cx="4483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If Poland went 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war to defend its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03800" y="48387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territory, Britain</a:t>
            </a:r>
          </a:p>
          <a:p>
            <a:pPr>
              <a:lnSpc>
                <a:spcPts val="345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03800" y="5283200"/>
            <a:ext cx="4140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and France would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come to its aid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533651"/>
          </a:xfrm>
        </p:spPr>
        <p:txBody>
          <a:bodyPr>
            <a:normAutofit/>
          </a:bodyPr>
          <a:lstStyle/>
          <a:p>
            <a:r>
              <a:rPr lang="en-US" sz="5600" b="1" i="1" dirty="0" smtClean="0"/>
              <a:t>World War II Review</a:t>
            </a:r>
            <a:br>
              <a:rPr lang="en-US" sz="5600" b="1" i="1" dirty="0" smtClean="0"/>
            </a:br>
            <a:r>
              <a:rPr lang="en-US" sz="5000" b="1" i="1" dirty="0" smtClean="0"/>
              <a:t>The Beginning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5156200" cy="2447149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Wyka’s</a:t>
            </a:r>
            <a:r>
              <a:rPr lang="en-US" dirty="0" smtClean="0"/>
              <a:t> World History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5" y="34290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4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324100" y="533400"/>
            <a:ext cx="6819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German Response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0447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May 1939</a:t>
            </a:r>
          </a:p>
          <a:p>
            <a:pPr>
              <a:lnSpc>
                <a:spcPts val="3680"/>
              </a:lnSpc>
            </a:pPr>
            <a:endParaRPr lang="en-CA" sz="314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2131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Hitler ordered</a:t>
            </a:r>
          </a:p>
          <a:p>
            <a:pPr>
              <a:lnSpc>
                <a:spcPts val="3680"/>
              </a:lnSpc>
            </a:pPr>
            <a:endParaRPr lang="en-CA" sz="316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6957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German army to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19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prepare to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67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invade Poland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28700" y="558800"/>
            <a:ext cx="81153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8" smtClean="0">
                <a:solidFill>
                  <a:srgbClr val="FFFFCC"/>
                </a:solidFill>
                <a:latin typeface="Tahoma"/>
                <a:cs typeface="Tahoma"/>
              </a:rPr>
              <a:t>Nazi-Soviet Nonaggression Pact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9939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August 23, 1939</a:t>
            </a:r>
          </a:p>
          <a:p>
            <a:pPr>
              <a:lnSpc>
                <a:spcPts val="3680"/>
              </a:lnSpc>
            </a:pPr>
            <a:endParaRPr lang="en-CA" sz="316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60900" y="3098800"/>
            <a:ext cx="4483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Treaty between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Germany and the</a:t>
            </a:r>
          </a:p>
          <a:p>
            <a:pPr>
              <a:lnSpc>
                <a:spcPts val="34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39624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USSR</a:t>
            </a:r>
          </a:p>
          <a:p>
            <a:pPr>
              <a:lnSpc>
                <a:spcPts val="34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60900" y="50165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Secret deal to</a:t>
            </a:r>
          </a:p>
          <a:p>
            <a:pPr>
              <a:lnSpc>
                <a:spcPts val="368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03800" y="54737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divide Poland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03800" y="59309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between the two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333500" y="533400"/>
            <a:ext cx="650748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chemeClr val="tx2"/>
                </a:solidFill>
                <a:latin typeface="Tahoma"/>
                <a:cs typeface="Tahoma"/>
              </a:rPr>
              <a:t>Beginning of World War II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93900"/>
            <a:ext cx="281410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6" dirty="0" smtClean="0">
                <a:solidFill>
                  <a:srgbClr val="C00000"/>
                </a:solidFill>
                <a:latin typeface="Tahoma"/>
                <a:cs typeface="Tahoma"/>
              </a:rPr>
              <a:t>Sept. 1, 1939</a:t>
            </a:r>
          </a:p>
          <a:p>
            <a:pPr>
              <a:lnSpc>
                <a:spcPts val="3680"/>
              </a:lnSpc>
            </a:pPr>
            <a:endParaRPr lang="en-CA" sz="3163" dirty="0">
              <a:solidFill>
                <a:srgbClr val="C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098800"/>
            <a:ext cx="3625416" cy="17440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400"/>
              </a:lnSpc>
              <a:buFont typeface="Wingdings" pitchFamily="2" charset="2"/>
              <a:buChar char="n"/>
            </a:pPr>
            <a:r>
              <a:rPr lang="en-CA" sz="3204" dirty="0" smtClean="0">
                <a:solidFill>
                  <a:srgbClr val="C00000"/>
                </a:solidFill>
                <a:latin typeface="Tahoma"/>
                <a:cs typeface="Tahoma"/>
              </a:rPr>
              <a:t>Germany invaded</a:t>
            </a:r>
            <a:r>
              <a:rPr lang="en-CA" sz="3206" dirty="0" smtClean="0">
                <a:solidFill>
                  <a:srgbClr val="C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C0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C00000"/>
                </a:solidFill>
                <a:latin typeface="Tahoma"/>
                <a:cs typeface="Tahoma"/>
              </a:rPr>
              <a:t>Poland from the </a:t>
            </a:r>
          </a:p>
          <a:p>
            <a:pPr>
              <a:lnSpc>
                <a:spcPts val="3400"/>
              </a:lnSpc>
            </a:pPr>
            <a:r>
              <a:rPr lang="en-CA" sz="3206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CA" sz="3206" dirty="0" smtClean="0">
                <a:solidFill>
                  <a:srgbClr val="C00000"/>
                </a:solidFill>
                <a:latin typeface="Tahoma"/>
                <a:cs typeface="Tahoma"/>
              </a:rPr>
              <a:t>   west.</a:t>
            </a:r>
          </a:p>
          <a:p>
            <a:pPr>
              <a:lnSpc>
                <a:spcPts val="3400"/>
              </a:lnSpc>
            </a:pPr>
            <a:endParaRPr lang="en-CA" sz="3206" dirty="0">
              <a:solidFill>
                <a:srgbClr val="C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5041900"/>
            <a:ext cx="5538068" cy="179536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6" dirty="0" smtClean="0">
                <a:solidFill>
                  <a:schemeClr val="tx2"/>
                </a:solidFill>
                <a:latin typeface="Tahoma"/>
                <a:cs typeface="Tahoma"/>
              </a:rPr>
              <a:t>Soon after, the</a:t>
            </a:r>
            <a:r>
              <a:rPr lang="en-CA" sz="3204" dirty="0" smtClean="0">
                <a:solidFill>
                  <a:schemeClr val="tx2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chemeClr val="tx2"/>
                </a:solidFill>
                <a:latin typeface="Times New Roman"/>
              </a:rPr>
            </a:br>
            <a:r>
              <a:rPr lang="en-CA" sz="3204" dirty="0" smtClean="0">
                <a:solidFill>
                  <a:schemeClr val="tx2"/>
                </a:solidFill>
                <a:latin typeface="Tahoma"/>
                <a:cs typeface="Tahoma"/>
              </a:rPr>
              <a:t>USSR invaded</a:t>
            </a:r>
            <a:r>
              <a:rPr lang="en-CA" sz="3204" dirty="0" smtClean="0">
                <a:solidFill>
                  <a:schemeClr val="tx2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chemeClr val="tx2"/>
                </a:solidFill>
                <a:latin typeface="Times New Roman"/>
              </a:rPr>
            </a:br>
            <a:r>
              <a:rPr lang="en-CA" sz="3204" dirty="0" smtClean="0">
                <a:solidFill>
                  <a:schemeClr val="tx2"/>
                </a:solidFill>
                <a:latin typeface="Tahoma"/>
                <a:cs typeface="Tahoma"/>
              </a:rPr>
              <a:t>Poland from the east. </a:t>
            </a:r>
          </a:p>
          <a:p>
            <a:pPr>
              <a:lnSpc>
                <a:spcPts val="3450"/>
              </a:lnSpc>
            </a:pPr>
            <a:endParaRPr lang="en-CA" sz="3204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anselm.edu/academic/history/hdubrulle/ModernEurope/graphics/Poland%20Inva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70" y="1993900"/>
            <a:ext cx="4828670" cy="33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24" y="56612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German soldiers break the gate at a Polish check-point.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333500" y="533400"/>
            <a:ext cx="650748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chemeClr val="tx2"/>
                </a:solidFill>
                <a:latin typeface="Tahoma"/>
                <a:cs typeface="Tahoma"/>
              </a:rPr>
              <a:t>Beginning of World War II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46700" y="2044700"/>
            <a:ext cx="3689796" cy="2372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In response to the German invasion of Poland, </a:t>
            </a:r>
            <a:r>
              <a:rPr lang="en-CA" sz="3206" dirty="0" smtClean="0">
                <a:solidFill>
                  <a:schemeClr val="tx2"/>
                </a:solidFill>
                <a:latin typeface="Tahoma"/>
                <a:cs typeface="Tahoma"/>
              </a:rPr>
              <a:t>two days later, Sept. 3, 1939</a:t>
            </a:r>
          </a:p>
          <a:p>
            <a:pPr>
              <a:lnSpc>
                <a:spcPts val="3680"/>
              </a:lnSpc>
            </a:pPr>
            <a:endParaRPr lang="en-CA" sz="3163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6700" y="4433953"/>
            <a:ext cx="3993529" cy="18979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3680"/>
              </a:lnSpc>
              <a:buFont typeface="Wingdings" pitchFamily="2" charset="2"/>
              <a:buChar char="n"/>
            </a:pPr>
            <a:r>
              <a:rPr lang="en-CA" sz="3300" dirty="0" smtClean="0">
                <a:solidFill>
                  <a:srgbClr val="FF0000"/>
                </a:solidFill>
                <a:latin typeface="Tahoma"/>
                <a:cs typeface="Tahoma"/>
              </a:rPr>
              <a:t>France and Britain </a:t>
            </a:r>
          </a:p>
          <a:p>
            <a:pPr>
              <a:lnSpc>
                <a:spcPts val="3680"/>
              </a:lnSpc>
            </a:pPr>
            <a:r>
              <a:rPr lang="en-CA" sz="33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CA" sz="3300" dirty="0" smtClean="0">
                <a:solidFill>
                  <a:srgbClr val="FF0000"/>
                </a:solidFill>
                <a:latin typeface="Tahoma"/>
                <a:cs typeface="Tahoma"/>
              </a:rPr>
              <a:t>  declared war </a:t>
            </a:r>
          </a:p>
          <a:p>
            <a:pPr>
              <a:lnSpc>
                <a:spcPts val="3680"/>
              </a:lnSpc>
            </a:pPr>
            <a:r>
              <a:rPr lang="en-CA" sz="33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CA" sz="3300" dirty="0" smtClean="0">
                <a:solidFill>
                  <a:srgbClr val="FF0000"/>
                </a:solidFill>
                <a:latin typeface="Tahoma"/>
                <a:cs typeface="Tahoma"/>
              </a:rPr>
              <a:t>   on Germany.</a:t>
            </a:r>
          </a:p>
          <a:p>
            <a:pPr>
              <a:lnSpc>
                <a:spcPts val="3680"/>
              </a:lnSpc>
            </a:pPr>
            <a:endParaRPr lang="en-CA" sz="3150" dirty="0">
              <a:solidFill>
                <a:srgbClr val="000000"/>
              </a:solidFill>
            </a:endParaRPr>
          </a:p>
        </p:txBody>
      </p:sp>
      <p:pic>
        <p:nvPicPr>
          <p:cNvPr id="5122" name="Picture 2" descr="http://4.bp.blogspot.com/_7zAbG3W2A2c/TIFi7HnoyQI/AAAAAAAACvM/58ys5DQoMYI/s1600/britain_declares_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5180"/>
            <a:ext cx="45339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xtimeline.com/__UserPic_Large/107895/evt110419174500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3953"/>
            <a:ext cx="3152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717800" y="533400"/>
            <a:ext cx="6426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Japan and War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637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Sept. 1931 -</a:t>
            </a:r>
          </a:p>
          <a:p>
            <a:pPr>
              <a:lnSpc>
                <a:spcPts val="3680"/>
              </a:lnSpc>
            </a:pPr>
            <a:endParaRPr lang="en-CA" sz="315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46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Japan invaded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Manchuria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1242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(northern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36068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China)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7625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Desired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resources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117600" y="533400"/>
            <a:ext cx="8026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War With China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94300" y="1651000"/>
            <a:ext cx="3842196" cy="38985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pitchFamily="2" charset="2"/>
              <a:buChar char="q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Chinese leader</a:t>
            </a: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Chiang Kai-shek</a:t>
            </a:r>
          </a:p>
          <a:p>
            <a:pPr marL="457200" indent="-457200">
              <a:lnSpc>
                <a:spcPts val="3800"/>
              </a:lnSpc>
              <a:buFont typeface="Wingdings" pitchFamily="2" charset="2"/>
              <a:buChar char="q"/>
            </a:pPr>
            <a:endParaRPr lang="en-CA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ts val="3800"/>
              </a:lnSpc>
              <a:buFont typeface="Wingdings" pitchFamily="2" charset="2"/>
              <a:buChar char="q"/>
            </a:pPr>
            <a:r>
              <a:rPr lang="en-CA" sz="3100" dirty="0" smtClean="0">
                <a:solidFill>
                  <a:srgbClr val="FFFFFF"/>
                </a:solidFill>
                <a:latin typeface="Tahoma"/>
                <a:cs typeface="Tahoma"/>
              </a:rPr>
              <a:t>July 1937 – Japan clashes with Chinese forces south of Beijing.</a:t>
            </a:r>
          </a:p>
          <a:p>
            <a:pPr marL="457200" indent="-457200">
              <a:lnSpc>
                <a:spcPts val="3800"/>
              </a:lnSpc>
              <a:buFont typeface="Wingdings" pitchFamily="2" charset="2"/>
              <a:buChar char="q"/>
            </a:pPr>
            <a:endParaRPr lang="en-CA" sz="320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473200" y="533400"/>
            <a:ext cx="7670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Japan Massacres Nanjing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1" y="2120900"/>
            <a:ext cx="7770316" cy="18979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1937 - Japan took control of Nanjing 	(Nanking), the former capital of the 	Republic of China</a:t>
            </a:r>
          </a:p>
          <a:p>
            <a:pPr>
              <a:lnSpc>
                <a:spcPts val="3680"/>
              </a:lnSpc>
            </a:pPr>
            <a:endParaRPr lang="en-CA" sz="315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2672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Executed</a:t>
            </a:r>
          </a:p>
          <a:p>
            <a:pPr>
              <a:lnSpc>
                <a:spcPts val="3680"/>
              </a:lnSpc>
            </a:pPr>
            <a:endParaRPr lang="en-CA" sz="313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7498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250,000 to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52324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300,000 people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58800"/>
            <a:ext cx="83058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8" smtClean="0">
                <a:solidFill>
                  <a:srgbClr val="FFFFCC"/>
                </a:solidFill>
                <a:latin typeface="Tahoma"/>
                <a:cs typeface="Tahoma"/>
              </a:rPr>
              <a:t>Japanese Expansion (1933-1942)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8668196" cy="813275"/>
          </a:xfrm>
        </p:spPr>
        <p:txBody>
          <a:bodyPr/>
          <a:lstStyle/>
          <a:p>
            <a:r>
              <a:rPr lang="en-US" dirty="0" smtClean="0"/>
              <a:t>Japanese Imports and Sanctions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412776"/>
            <a:ext cx="7488832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2800" dirty="0" smtClean="0">
                <a:solidFill>
                  <a:srgbClr val="C00000"/>
                </a:solidFill>
                <a:latin typeface="Tahoma"/>
                <a:cs typeface="Tahoma"/>
              </a:rPr>
              <a:t>Pre-war, Japan </a:t>
            </a:r>
            <a:r>
              <a:rPr lang="en-CA" sz="2800" dirty="0">
                <a:solidFill>
                  <a:srgbClr val="C00000"/>
                </a:solidFill>
                <a:latin typeface="Tahoma"/>
                <a:cs typeface="Tahoma"/>
              </a:rPr>
              <a:t>imported oil and scrap iron from the </a:t>
            </a:r>
            <a:r>
              <a:rPr lang="en-CA" sz="2800" dirty="0" smtClean="0">
                <a:solidFill>
                  <a:srgbClr val="C00000"/>
                </a:solidFill>
                <a:latin typeface="Tahoma"/>
                <a:cs typeface="Tahoma"/>
              </a:rPr>
              <a:t>U.S.A.  </a:t>
            </a:r>
          </a:p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2900" dirty="0" smtClean="0">
                <a:solidFill>
                  <a:srgbClr val="C00000"/>
                </a:solidFill>
                <a:latin typeface="Tahoma"/>
                <a:cs typeface="Tahoma"/>
              </a:rPr>
              <a:t>In response to Japanese </a:t>
            </a:r>
          </a:p>
          <a:p>
            <a:pPr>
              <a:lnSpc>
                <a:spcPts val="3500"/>
              </a:lnSpc>
            </a:pPr>
            <a:r>
              <a:rPr lang="en-CA" sz="29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CA" sz="2900" dirty="0" smtClean="0">
                <a:solidFill>
                  <a:srgbClr val="C00000"/>
                </a:solidFill>
                <a:latin typeface="Tahoma"/>
                <a:cs typeface="Tahoma"/>
              </a:rPr>
              <a:t>    aggression in China, the</a:t>
            </a:r>
          </a:p>
          <a:p>
            <a:pPr>
              <a:lnSpc>
                <a:spcPts val="3450"/>
              </a:lnSpc>
            </a:pPr>
            <a:r>
              <a:rPr lang="en-CA" sz="29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CA" sz="2900" dirty="0" smtClean="0">
                <a:solidFill>
                  <a:srgbClr val="C00000"/>
                </a:solidFill>
                <a:latin typeface="Tahoma"/>
                <a:cs typeface="Tahoma"/>
              </a:rPr>
              <a:t>     United States initially </a:t>
            </a:r>
          </a:p>
          <a:p>
            <a:pPr>
              <a:lnSpc>
                <a:spcPts val="3450"/>
              </a:lnSpc>
            </a:pPr>
            <a:r>
              <a:rPr lang="en-CA" sz="29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CA" sz="2900" dirty="0" smtClean="0">
                <a:solidFill>
                  <a:srgbClr val="C00000"/>
                </a:solidFill>
                <a:latin typeface="Tahoma"/>
                <a:cs typeface="Tahoma"/>
              </a:rPr>
              <a:t>      threatened </a:t>
            </a:r>
            <a:r>
              <a:rPr lang="en-CA" sz="2900" b="1" dirty="0" smtClean="0">
                <a:solidFill>
                  <a:srgbClr val="C00000"/>
                </a:solidFill>
                <a:latin typeface="Tahoma"/>
                <a:cs typeface="Tahoma"/>
              </a:rPr>
              <a:t>sanctions</a:t>
            </a:r>
            <a:r>
              <a:rPr lang="en-CA" sz="29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ts val="3450"/>
              </a:lnSpc>
            </a:pPr>
            <a:r>
              <a:rPr lang="en-CA" sz="2900" dirty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en-CA" sz="2900" dirty="0" smtClean="0">
                <a:solidFill>
                  <a:schemeClr val="tx2"/>
                </a:solidFill>
                <a:latin typeface="Tahoma"/>
                <a:cs typeface="Tahoma"/>
              </a:rPr>
              <a:t>       </a:t>
            </a:r>
            <a:r>
              <a:rPr lang="en-CA" sz="2600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en-CA" sz="2600" dirty="0">
                <a:solidFill>
                  <a:schemeClr val="tx2"/>
                </a:solidFill>
                <a:latin typeface="Tahoma"/>
                <a:cs typeface="Tahoma"/>
              </a:rPr>
              <a:t>restrictions </a:t>
            </a:r>
            <a:r>
              <a:rPr lang="en-CA" sz="2600" dirty="0" smtClean="0">
                <a:solidFill>
                  <a:schemeClr val="tx2"/>
                </a:solidFill>
                <a:latin typeface="Tahoma"/>
                <a:cs typeface="Tahoma"/>
              </a:rPr>
              <a:t>intended </a:t>
            </a:r>
            <a:r>
              <a:rPr lang="en-CA" sz="2600" dirty="0">
                <a:solidFill>
                  <a:schemeClr val="tx2"/>
                </a:solidFill>
                <a:latin typeface="Tahoma"/>
                <a:cs typeface="Tahoma"/>
              </a:rPr>
              <a:t>to </a:t>
            </a:r>
            <a:endParaRPr lang="en-CA" sz="2600" dirty="0" smtClean="0">
              <a:solidFill>
                <a:schemeClr val="tx2"/>
              </a:solidFill>
              <a:latin typeface="Tahoma"/>
              <a:cs typeface="Tahoma"/>
            </a:endParaRPr>
          </a:p>
          <a:p>
            <a:pPr>
              <a:lnSpc>
                <a:spcPts val="3450"/>
              </a:lnSpc>
            </a:pPr>
            <a:r>
              <a:rPr lang="en-CA" sz="2600" dirty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en-CA" sz="2600" dirty="0" smtClean="0">
                <a:solidFill>
                  <a:schemeClr val="tx2"/>
                </a:solidFill>
                <a:latin typeface="Tahoma"/>
                <a:cs typeface="Tahoma"/>
              </a:rPr>
              <a:t>        enforce international </a:t>
            </a:r>
            <a:r>
              <a:rPr lang="en-CA" sz="2600" dirty="0">
                <a:solidFill>
                  <a:schemeClr val="tx2"/>
                </a:solidFill>
                <a:latin typeface="Tahoma"/>
                <a:cs typeface="Tahoma"/>
              </a:rPr>
              <a:t>laws</a:t>
            </a:r>
            <a:r>
              <a:rPr lang="en-CA" sz="2600" dirty="0" smtClean="0">
                <a:solidFill>
                  <a:schemeClr val="tx2"/>
                </a:solidFill>
                <a:latin typeface="Tahoma"/>
                <a:cs typeface="Tahoma"/>
              </a:rPr>
              <a:t>)</a:t>
            </a:r>
            <a:r>
              <a:rPr lang="en-CA" sz="2900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ts val="3450"/>
              </a:lnSpc>
            </a:pPr>
            <a:r>
              <a:rPr lang="en-CA" sz="2900" dirty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en-CA" sz="2900" dirty="0" smtClean="0">
                <a:solidFill>
                  <a:schemeClr val="tx2"/>
                </a:solidFill>
                <a:latin typeface="Tahoma"/>
                <a:cs typeface="Tahoma"/>
              </a:rPr>
              <a:t>        </a:t>
            </a:r>
            <a:r>
              <a:rPr lang="en-CA" sz="2900" dirty="0" smtClean="0">
                <a:solidFill>
                  <a:srgbClr val="C00000"/>
                </a:solidFill>
                <a:latin typeface="Tahoma"/>
                <a:cs typeface="Tahoma"/>
              </a:rPr>
              <a:t>on Japan.</a:t>
            </a:r>
            <a:endParaRPr lang="en-CA" sz="2900" dirty="0">
              <a:solidFill>
                <a:srgbClr val="C00000"/>
              </a:solidFill>
              <a:latin typeface="Tahoma"/>
              <a:cs typeface="Tahoma"/>
            </a:endParaRPr>
          </a:p>
          <a:p>
            <a:pPr marL="457200" indent="-457200">
              <a:lnSpc>
                <a:spcPts val="3450"/>
              </a:lnSpc>
              <a:buFont typeface="Arial" pitchFamily="34" charset="0"/>
              <a:buChar char="•"/>
            </a:pPr>
            <a:r>
              <a:rPr lang="en-CA" sz="3204" dirty="0" smtClean="0">
                <a:solidFill>
                  <a:schemeClr val="tx2"/>
                </a:solidFill>
                <a:latin typeface="Tahoma"/>
                <a:cs typeface="Tahoma"/>
              </a:rPr>
              <a:t>Does </a:t>
            </a:r>
            <a:r>
              <a:rPr lang="en-CA" sz="3204" dirty="0">
                <a:solidFill>
                  <a:schemeClr val="tx2"/>
                </a:solidFill>
                <a:latin typeface="Tahoma"/>
                <a:cs typeface="Tahoma"/>
              </a:rPr>
              <a:t>that sound familiar?</a:t>
            </a:r>
          </a:p>
          <a:p>
            <a:pPr>
              <a:lnSpc>
                <a:spcPts val="3500"/>
              </a:lnSpc>
            </a:pPr>
            <a:endParaRPr lang="en-CA" sz="28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9908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09" y="4581128"/>
            <a:ext cx="30480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6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794000" y="533400"/>
            <a:ext cx="4856522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rgbClr val="FFFFCC"/>
                </a:solidFill>
                <a:latin typeface="Tahoma"/>
                <a:cs typeface="Tahoma"/>
              </a:rPr>
              <a:t>Japanese Response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25600"/>
            <a:ext cx="4025900" cy="89768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50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1" y="1484784"/>
            <a:ext cx="4025900" cy="6283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45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Knowing they did not have the resources for a long, drawn-out war… </a:t>
            </a:r>
          </a:p>
          <a:p>
            <a:pPr marL="457200" indent="-457200">
              <a:lnSpc>
                <a:spcPts val="345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Japan decided to launch a surprise attack on the U.S. and on European colonies in southeast Asia</a:t>
            </a:r>
          </a:p>
          <a:p>
            <a:pPr>
              <a:lnSpc>
                <a:spcPts val="3450"/>
              </a:lnSpc>
            </a:pP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311400" y="533400"/>
            <a:ext cx="4562146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chemeClr val="tx2"/>
                </a:solidFill>
                <a:latin typeface="Tahoma"/>
                <a:cs typeface="Tahoma"/>
              </a:rPr>
              <a:t>Essential Question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3800" y="2400300"/>
            <a:ext cx="4315220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  <a:tabLst>
                <a:tab pos="1727200" algn="l"/>
              </a:tabLst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4" dirty="0" smtClean="0">
                <a:solidFill>
                  <a:schemeClr val="tx2"/>
                </a:solidFill>
                <a:latin typeface="Tahoma"/>
                <a:cs typeface="Tahoma"/>
              </a:rPr>
              <a:t>How did World War II</a:t>
            </a:r>
            <a:r>
              <a:rPr lang="en-CA" sz="3206" dirty="0" smtClean="0">
                <a:solidFill>
                  <a:schemeClr val="tx2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chemeClr val="tx2"/>
                </a:solidFill>
                <a:latin typeface="Times New Roman"/>
              </a:rPr>
            </a:br>
            <a:r>
              <a:rPr lang="en-CA" sz="3206" dirty="0" smtClean="0">
                <a:solidFill>
                  <a:schemeClr val="tx2"/>
                </a:solidFill>
                <a:latin typeface="Tahoma"/>
                <a:cs typeface="Tahoma"/>
              </a:rPr>
              <a:t>	begin?</a:t>
            </a:r>
          </a:p>
          <a:p>
            <a:pPr>
              <a:lnSpc>
                <a:spcPts val="3800"/>
              </a:lnSpc>
            </a:pPr>
            <a:endParaRPr lang="en-CA" sz="3206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567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WORLD WAR II POWER POINT QUIZ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Take out a sheet of paper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At the top write, WORLD WAR II Quiz,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Your Name, and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Today’s Date.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Do your own work.  Discussion of the quiz will be considered cheating and result in a zero.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Using your notes, answer the following questions.  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9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What is the name of the German “master race” as envisioned by Hitler (it’s not the Nazis)?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Germany violated the Treaty of Versailles in many ways leading up to WWII.  Among them, in 1938, Germany annexed what neighboring country?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Giving in to Hitler’s demands in order to keep the peace was called the Policy of ___________________.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Who was the main proponent of this policy?  Hint:  He was the Prime Minister of Great Britain before the war.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Rome-Berlin Axis was a military alliance between what two countries?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invasion of what country in 1939 prompted Great Britain and France to declare war on Germany?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What was the initial US response to Japanese aggression in China?  </a:t>
            </a:r>
          </a:p>
          <a:p>
            <a:pPr marL="342900" indent="-342900">
              <a:buFont typeface="+mj-lt"/>
              <a:buAutoNum type="arabicPeriod"/>
            </a:pPr>
            <a:endParaRPr lang="en-US" sz="19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6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5100" y="5372100"/>
            <a:ext cx="26289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3995" smtClean="0">
                <a:solidFill>
                  <a:srgbClr val="FFFFCC"/>
                </a:solidFill>
                <a:latin typeface="Tahoma"/>
                <a:cs typeface="Tahoma"/>
              </a:rPr>
              <a:t>Paths to</a:t>
            </a:r>
            <a:r>
              <a:rPr lang="en-CA" sz="39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995" smtClean="0">
                <a:solidFill>
                  <a:srgbClr val="000000"/>
                </a:solidFill>
                <a:latin typeface="Times New Roman"/>
              </a:rPr>
            </a:br>
            <a:r>
              <a:rPr lang="en-CA" sz="3995" smtClean="0">
                <a:solidFill>
                  <a:srgbClr val="FFFFCC"/>
                </a:solidFill>
                <a:latin typeface="Tahoma"/>
                <a:cs typeface="Tahoma"/>
              </a:rPr>
              <a:t>War</a:t>
            </a:r>
          </a:p>
          <a:p>
            <a:pPr>
              <a:lnSpc>
                <a:spcPts val="48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8524180" cy="88528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Beliefs of Adolf Hitler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0405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Germans were part of a superior, Aryan race</a:t>
            </a:r>
          </a:p>
          <a:p>
            <a:pPr lvl="1"/>
            <a:r>
              <a:rPr lang="en-US" dirty="0" smtClean="0"/>
              <a:t>Where have you heard the term “Aryan” before?</a:t>
            </a:r>
          </a:p>
          <a:p>
            <a:pPr lvl="1"/>
            <a:r>
              <a:rPr lang="en-US" dirty="0" smtClean="0"/>
              <a:t>The Indo-Aryan migration into India, approximately 1500 B.C.E., by a Indo-European speaking people.</a:t>
            </a:r>
          </a:p>
          <a:p>
            <a:pPr lvl="1"/>
            <a:r>
              <a:rPr lang="en-US" dirty="0" smtClean="0"/>
              <a:t>Possibly supplanted the Harappan civilization already in the Indus Valley.  </a:t>
            </a:r>
          </a:p>
          <a:p>
            <a:r>
              <a:rPr lang="en-US" dirty="0" smtClean="0"/>
              <a:t>Germany was capable of building a great civilization; a “Thousand Year Reich”.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Germany needed more land to support  a larger population. </a:t>
            </a:r>
          </a:p>
          <a:p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Germany was capable of building a great</a:t>
            </a:r>
            <a:r>
              <a:rPr lang="en-CA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dirty="0">
                <a:solidFill>
                  <a:srgbClr val="000000"/>
                </a:solidFill>
                <a:latin typeface="Times New Roman"/>
              </a:rPr>
            </a:b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civilization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9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95536" y="254000"/>
            <a:ext cx="9331590" cy="11798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8" dirty="0" smtClean="0">
                <a:solidFill>
                  <a:srgbClr val="FFFFCC"/>
                </a:solidFill>
                <a:latin typeface="Tahoma"/>
                <a:cs typeface="Tahoma"/>
              </a:rPr>
              <a:t>Violations of the Treaty of Versailles</a:t>
            </a:r>
          </a:p>
          <a:p>
            <a:pPr>
              <a:lnSpc>
                <a:spcPts val="4600"/>
              </a:lnSpc>
            </a:pPr>
            <a:endParaRPr lang="en-CA" sz="3998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39952" y="1124744"/>
            <a:ext cx="4680520" cy="65017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>
                <a:solidFill>
                  <a:srgbClr val="FFFFFF"/>
                </a:solidFill>
                <a:latin typeface="Tahoma"/>
                <a:cs typeface="Tahoma"/>
              </a:rPr>
              <a:t>1933 – ceased paying reparations.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March 1935 - military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draft to strengthen German armed forces.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Secret rearmament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Rebuilt the German air force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1936- Remilitarized the Rhineland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1938 - Annexed Austria </a:t>
            </a:r>
          </a:p>
          <a:p>
            <a:pPr marL="457200" indent="-457200">
              <a:lnSpc>
                <a:spcPts val="3850"/>
              </a:lnSpc>
              <a:buFont typeface="Wingdings"/>
              <a:buChar char="n"/>
            </a:pPr>
            <a:endParaRPr lang="en-CA" sz="3204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385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8380164" cy="885283"/>
          </a:xfrm>
        </p:spPr>
        <p:txBody>
          <a:bodyPr/>
          <a:lstStyle/>
          <a:p>
            <a:r>
              <a:rPr lang="en-US" dirty="0" smtClean="0"/>
              <a:t>To Sum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484785"/>
            <a:ext cx="8308156" cy="70691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Adolf Hitler grossly violated the Treaty of Versailles.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expanded Germany into neighboring states by </a:t>
            </a:r>
            <a:r>
              <a:rPr lang="en-US" b="1" dirty="0" smtClean="0">
                <a:solidFill>
                  <a:srgbClr val="FF0000"/>
                </a:solidFill>
              </a:rPr>
              <a:t>annexing Austria </a:t>
            </a:r>
            <a:r>
              <a:rPr lang="en-US" dirty="0" smtClean="0">
                <a:solidFill>
                  <a:srgbClr val="FF0000"/>
                </a:solidFill>
              </a:rPr>
              <a:t>and demanded even more land.</a:t>
            </a:r>
          </a:p>
        </p:txBody>
      </p:sp>
    </p:spTree>
    <p:extLst>
      <p:ext uri="{BB962C8B-B14F-4D97-AF65-F5344CB8AC3E}">
        <p14:creationId xmlns:p14="http://schemas.microsoft.com/office/powerpoint/2010/main" val="14633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143000" y="533400"/>
            <a:ext cx="4653838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rgbClr val="FF0000"/>
                </a:solidFill>
                <a:latin typeface="Tahoma"/>
                <a:cs typeface="Tahoma"/>
              </a:rPr>
              <a:t>Europe’s Response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3066289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Refused to use</a:t>
            </a:r>
          </a:p>
          <a:p>
            <a:pPr>
              <a:lnSpc>
                <a:spcPts val="3680"/>
              </a:lnSpc>
            </a:pPr>
            <a:endParaRPr lang="en-CA" sz="3163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070100"/>
            <a:ext cx="3461269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force to uphold the</a:t>
            </a:r>
          </a:p>
          <a:p>
            <a:pPr>
              <a:lnSpc>
                <a:spcPts val="346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514600"/>
            <a:ext cx="1055161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treaty</a:t>
            </a:r>
          </a:p>
          <a:p>
            <a:pPr>
              <a:lnSpc>
                <a:spcPts val="336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556000"/>
            <a:ext cx="187929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Policy of</a:t>
            </a:r>
          </a:p>
          <a:p>
            <a:pPr>
              <a:lnSpc>
                <a:spcPts val="3680"/>
              </a:lnSpc>
            </a:pPr>
            <a:endParaRPr lang="en-CA" sz="3147" dirty="0">
              <a:solidFill>
                <a:srgbClr val="FF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038600"/>
            <a:ext cx="2858155" cy="8490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4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appeasement =</a:t>
            </a:r>
          </a:p>
          <a:p>
            <a:pPr>
              <a:lnSpc>
                <a:spcPts val="334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4457700"/>
            <a:ext cx="3454472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give in to demands</a:t>
            </a:r>
          </a:p>
          <a:p>
            <a:pPr>
              <a:lnSpc>
                <a:spcPts val="344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9000" y="4914900"/>
            <a:ext cx="2891048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5"/>
              </a:lnSpc>
            </a:pPr>
            <a:r>
              <a:rPr lang="en-CA" sz="3206" dirty="0" smtClean="0">
                <a:solidFill>
                  <a:srgbClr val="FF0000"/>
                </a:solidFill>
                <a:latin typeface="Tahoma"/>
                <a:cs typeface="Tahoma"/>
              </a:rPr>
              <a:t>in order to keep</a:t>
            </a:r>
          </a:p>
          <a:p>
            <a:pPr>
              <a:lnSpc>
                <a:spcPts val="3355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9000" y="5346700"/>
            <a:ext cx="1065997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CA" sz="3204" dirty="0" smtClean="0">
                <a:solidFill>
                  <a:srgbClr val="FF0000"/>
                </a:solidFill>
                <a:latin typeface="Tahoma"/>
                <a:cs typeface="Tahoma"/>
              </a:rPr>
              <a:t>peace</a:t>
            </a:r>
          </a:p>
          <a:p>
            <a:pPr>
              <a:lnSpc>
                <a:spcPts val="344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22500"/>
            <a:ext cx="29146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4203700" y="317500"/>
            <a:ext cx="3418243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 smtClean="0">
                <a:solidFill>
                  <a:srgbClr val="C00000"/>
                </a:solidFill>
                <a:latin typeface="Tahoma"/>
                <a:cs typeface="Tahoma"/>
              </a:rPr>
              <a:t>New Alliances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03700" y="3911104"/>
            <a:ext cx="4832796" cy="35907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3204" dirty="0" smtClean="0">
                <a:solidFill>
                  <a:schemeClr val="tx2"/>
                </a:solidFill>
                <a:latin typeface="Tahoma"/>
                <a:cs typeface="Tahoma"/>
              </a:rPr>
              <a:t>1936 – Mussolini and Hitler sent troops into Spain to support Franco, leader of the Spanish Nationalists in the Spanish Civil War.</a:t>
            </a:r>
            <a:r>
              <a:rPr lang="en-CA" sz="3206" dirty="0" smtClean="0">
                <a:solidFill>
                  <a:schemeClr val="tx2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chemeClr val="tx2"/>
                </a:solidFill>
                <a:latin typeface="Times New Roman"/>
              </a:rPr>
            </a:br>
            <a:endParaRPr lang="en-CA" sz="3206" dirty="0" smtClean="0">
              <a:solidFill>
                <a:schemeClr val="tx2"/>
              </a:solidFill>
              <a:latin typeface="Tahoma"/>
              <a:cs typeface="Tahoma"/>
            </a:endParaRPr>
          </a:p>
          <a:p>
            <a:pPr>
              <a:lnSpc>
                <a:spcPts val="350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03700" y="1666900"/>
            <a:ext cx="4311848" cy="269304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dirty="0" smtClean="0">
                <a:solidFill>
                  <a:srgbClr val="C00000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CA" sz="3204" b="1" dirty="0" smtClean="0">
                <a:solidFill>
                  <a:srgbClr val="C00000"/>
                </a:solidFill>
                <a:latin typeface="Tahoma"/>
                <a:cs typeface="Tahoma"/>
              </a:rPr>
              <a:t>Rome-Berlin Axis </a:t>
            </a:r>
            <a:r>
              <a:rPr lang="en-CA" sz="3204" dirty="0" smtClean="0">
                <a:solidFill>
                  <a:srgbClr val="C00000"/>
                </a:solidFill>
                <a:latin typeface="Tahoma"/>
                <a:cs typeface="Tahoma"/>
              </a:rPr>
              <a:t>– an alliance between </a:t>
            </a:r>
            <a:r>
              <a:rPr lang="en-CA" sz="3204" b="1" dirty="0" smtClean="0">
                <a:solidFill>
                  <a:srgbClr val="C00000"/>
                </a:solidFill>
                <a:latin typeface="Tahoma"/>
                <a:cs typeface="Tahoma"/>
              </a:rPr>
              <a:t>Germany </a:t>
            </a:r>
            <a:r>
              <a:rPr lang="en-CA" sz="3000" dirty="0" smtClean="0">
                <a:solidFill>
                  <a:srgbClr val="C00000"/>
                </a:solidFill>
                <a:latin typeface="Tahoma"/>
                <a:cs typeface="Tahoma"/>
              </a:rPr>
              <a:t>(Hitler) </a:t>
            </a:r>
            <a:r>
              <a:rPr lang="en-CA" sz="3204" dirty="0" smtClean="0">
                <a:solidFill>
                  <a:srgbClr val="C00000"/>
                </a:solidFill>
                <a:latin typeface="Tahoma"/>
                <a:cs typeface="Tahoma"/>
              </a:rPr>
              <a:t>and</a:t>
            </a:r>
            <a:r>
              <a:rPr lang="en-CA" sz="3204" b="1" dirty="0" smtClean="0">
                <a:solidFill>
                  <a:srgbClr val="C00000"/>
                </a:solidFill>
                <a:latin typeface="Tahoma"/>
                <a:cs typeface="Tahoma"/>
              </a:rPr>
              <a:t> Italy </a:t>
            </a:r>
            <a:r>
              <a:rPr lang="en-CA" sz="2800" dirty="0" smtClean="0">
                <a:solidFill>
                  <a:srgbClr val="C00000"/>
                </a:solidFill>
                <a:latin typeface="Tahoma"/>
                <a:cs typeface="Tahoma"/>
              </a:rPr>
              <a:t>(Mussolini)</a:t>
            </a:r>
            <a:r>
              <a:rPr lang="en-CA" sz="3204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en-CA" sz="3204" dirty="0" smtClean="0">
                <a:solidFill>
                  <a:srgbClr val="C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C00000"/>
                </a:solidFill>
                <a:latin typeface="Times New Roman"/>
              </a:rPr>
            </a:br>
            <a:endParaRPr lang="en-CA" sz="3204" dirty="0" smtClean="0">
              <a:solidFill>
                <a:srgbClr val="C00000"/>
              </a:solidFill>
              <a:latin typeface="Tahoma"/>
              <a:cs typeface="Tahoma"/>
            </a:endParaRPr>
          </a:p>
          <a:p>
            <a:pPr>
              <a:lnSpc>
                <a:spcPts val="3500"/>
              </a:lnSpc>
            </a:pPr>
            <a:endParaRPr lang="en-CA" sz="3204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6" y="1484784"/>
            <a:ext cx="3622066" cy="48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e3b99d5a-f267-4ebd-bae8-b1abd86f65ec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877</Words>
  <Application>Microsoft Office PowerPoint</Application>
  <PresentationFormat>On-screen Show (4:3)</PresentationFormat>
  <Paragraphs>158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How much do you know about WWII?  </vt:lpstr>
      <vt:lpstr>World War II Review The Beginning</vt:lpstr>
      <vt:lpstr>PowerPoint Presentation</vt:lpstr>
      <vt:lpstr>PowerPoint Presentation</vt:lpstr>
      <vt:lpstr>Beliefs of Adolf Hitler</vt:lpstr>
      <vt:lpstr>PowerPoint Presentation</vt:lpstr>
      <vt:lpstr>To Sum Up…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Japanese Imports and Sanctions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cit-sysop</cp:lastModifiedBy>
  <cp:revision>21</cp:revision>
  <dcterms:created xsi:type="dcterms:W3CDTF">2012-05-13T17:14:07Z</dcterms:created>
  <dcterms:modified xsi:type="dcterms:W3CDTF">2015-12-07T18:59:53Z</dcterms:modified>
</cp:coreProperties>
</file>