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7" r:id="rId3"/>
    <p:sldId id="258" r:id="rId4"/>
    <p:sldId id="285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5/2/2014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533651"/>
          </a:xfrm>
        </p:spPr>
        <p:txBody>
          <a:bodyPr>
            <a:normAutofit/>
          </a:bodyPr>
          <a:lstStyle/>
          <a:p>
            <a:r>
              <a:rPr lang="en-US" sz="5600" b="1" i="1" dirty="0" smtClean="0"/>
              <a:t>World War II Review</a:t>
            </a:r>
            <a:br>
              <a:rPr lang="en-US" sz="5600" b="1" i="1" dirty="0" smtClean="0"/>
            </a:br>
            <a:r>
              <a:rPr lang="en-US" sz="5000" b="1" i="1" dirty="0" smtClean="0"/>
              <a:t>The Beginning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5156200" cy="2447149"/>
          </a:xfrm>
        </p:spPr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Wyka’s</a:t>
            </a:r>
            <a:r>
              <a:rPr lang="en-US" dirty="0" smtClean="0"/>
              <a:t> World History</a:t>
            </a:r>
          </a:p>
          <a:p>
            <a:r>
              <a:rPr lang="en-US" dirty="0" smtClean="0"/>
              <a:t>Citrus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85" y="34290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24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409700" y="533400"/>
            <a:ext cx="7734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Munich Conference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0" y="1484784"/>
            <a:ext cx="4392488" cy="538609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500"/>
              </a:lnSpc>
              <a:buFont typeface="Wingdings"/>
              <a:buChar char="n"/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Sept 29, 1938 - Representatives of Britain, France, Italy, and Germany, met to decide the fate of 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Czechoslovakia</a:t>
            </a:r>
          </a:p>
          <a:p>
            <a:pPr marL="457200" indent="-457200">
              <a:lnSpc>
                <a:spcPts val="3500"/>
              </a:lnSpc>
              <a:buFont typeface="Wingdings"/>
              <a:buChar char="n"/>
            </a:pPr>
            <a:r>
              <a:rPr lang="en-CA" sz="2600" dirty="0" smtClean="0">
                <a:solidFill>
                  <a:srgbClr val="FFFFFF"/>
                </a:solidFill>
                <a:latin typeface="Tahoma"/>
                <a:cs typeface="Tahoma"/>
              </a:rPr>
              <a:t>Remember, Czechoslovakia had been part of the Austria-Hungarian empire before WWI.</a:t>
            </a:r>
            <a:endParaRPr lang="en-CA" sz="260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500"/>
              </a:lnSpc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086100" y="533400"/>
            <a:ext cx="605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Munich Conference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019300"/>
            <a:ext cx="8445838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558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 Britain and France agree to Hitler’s demands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1" y="3937000"/>
            <a:ext cx="3089796" cy="2372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Marks the height of appeasement</a:t>
            </a:r>
          </a:p>
          <a:p>
            <a:pPr>
              <a:lnSpc>
                <a:spcPts val="3680"/>
              </a:lnSpc>
            </a:pPr>
            <a:endParaRPr lang="en-CA" sz="3204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680"/>
              </a:lnSpc>
            </a:pPr>
            <a:endParaRPr lang="en-CA" sz="3145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638300" y="533400"/>
            <a:ext cx="7505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Appeasement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37100" y="2006600"/>
            <a:ext cx="4227387" cy="314188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500"/>
              </a:lnSpc>
              <a:buFont typeface="Wingdings"/>
              <a:buChar char="n"/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Supporters of 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appeasement believed Hitler had a few, limited demands.</a:t>
            </a:r>
          </a:p>
          <a:p>
            <a:pPr>
              <a:lnSpc>
                <a:spcPts val="3500"/>
              </a:lnSpc>
            </a:pPr>
            <a:endParaRPr lang="en-CA" sz="3204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5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36566" y="4581128"/>
            <a:ext cx="4227921" cy="261610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40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The goal:  Avoid war.</a:t>
            </a:r>
          </a:p>
          <a:p>
            <a:pPr marL="457200" indent="-457200">
              <a:lnSpc>
                <a:spcPts val="340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The means:  Give Hitler what he wanted.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181100" y="393700"/>
            <a:ext cx="7962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CC"/>
                </a:solidFill>
                <a:latin typeface="Tahoma"/>
                <a:cs typeface="Tahoma"/>
              </a:rPr>
              <a:t>Appeasement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3528" y="2032000"/>
            <a:ext cx="4104456" cy="29238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8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 British Prime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Minister Chamberlain, the primary supporter of appeasement:</a:t>
            </a:r>
          </a:p>
          <a:p>
            <a:pPr>
              <a:lnSpc>
                <a:spcPts val="3800"/>
              </a:lnSpc>
            </a:pPr>
            <a:endParaRPr lang="en-CA" sz="3204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4178300"/>
            <a:ext cx="85979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“A peace with honor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. . . Peace in our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51562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time.”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546600" y="533400"/>
            <a:ext cx="4597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Czechoslovakia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37100" y="2044700"/>
            <a:ext cx="4406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March 1939</a:t>
            </a:r>
          </a:p>
          <a:p>
            <a:pPr>
              <a:lnSpc>
                <a:spcPts val="3680"/>
              </a:lnSpc>
            </a:pPr>
            <a:endParaRPr lang="en-CA" sz="315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37100" y="3187700"/>
            <a:ext cx="44069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Germany sent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troops into</a:t>
            </a:r>
          </a:p>
          <a:p>
            <a:pPr>
              <a:lnSpc>
                <a:spcPts val="39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80000" y="4178300"/>
            <a:ext cx="4064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Czechoslovakia and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broke up the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80000" y="5156200"/>
            <a:ext cx="4064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country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730500" y="533400"/>
            <a:ext cx="6413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Danzig, Poland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939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Oct. 1938 -</a:t>
            </a:r>
          </a:p>
          <a:p>
            <a:pPr>
              <a:lnSpc>
                <a:spcPts val="3680"/>
              </a:lnSpc>
            </a:pPr>
            <a:endParaRPr lang="en-CA" sz="315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463800"/>
            <a:ext cx="82550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Hitler demanded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the return of the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3274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city of Danzig</a:t>
            </a:r>
          </a:p>
          <a:p>
            <a:pPr>
              <a:lnSpc>
                <a:spcPts val="345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59200"/>
            <a:ext cx="82550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(part of Poland)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to Germany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5283200"/>
            <a:ext cx="85979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Important Baltic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Sea port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108200" y="533400"/>
            <a:ext cx="7035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Response of Europe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0" y="1993900"/>
            <a:ext cx="4483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Realized</a:t>
            </a:r>
          </a:p>
          <a:p>
            <a:pPr>
              <a:lnSpc>
                <a:spcPts val="3680"/>
              </a:lnSpc>
            </a:pPr>
            <a:endParaRPr lang="en-CA" sz="314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03800" y="2463800"/>
            <a:ext cx="41402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appeasement had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failed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60900" y="3975100"/>
            <a:ext cx="44831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If Poland went to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war to defend its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03800" y="48387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territory, Britain</a:t>
            </a:r>
          </a:p>
          <a:p>
            <a:pPr>
              <a:lnSpc>
                <a:spcPts val="345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03800" y="5283200"/>
            <a:ext cx="41402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and France would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come to its aid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324100" y="533400"/>
            <a:ext cx="6819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German Response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0447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May 1939</a:t>
            </a:r>
          </a:p>
          <a:p>
            <a:pPr>
              <a:lnSpc>
                <a:spcPts val="3680"/>
              </a:lnSpc>
            </a:pPr>
            <a:endParaRPr lang="en-CA" sz="314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32131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Hitler ordered</a:t>
            </a:r>
          </a:p>
          <a:p>
            <a:pPr>
              <a:lnSpc>
                <a:spcPts val="3680"/>
              </a:lnSpc>
            </a:pPr>
            <a:endParaRPr lang="en-CA" sz="316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6957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German army to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19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prepare to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67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invade Poland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028700" y="558800"/>
            <a:ext cx="81153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3998" smtClean="0">
                <a:solidFill>
                  <a:srgbClr val="FFFFCC"/>
                </a:solidFill>
                <a:latin typeface="Tahoma"/>
                <a:cs typeface="Tahoma"/>
              </a:rPr>
              <a:t>Nazi-Soviet Nonaggression Pact</a:t>
            </a:r>
          </a:p>
          <a:p>
            <a:pPr>
              <a:lnSpc>
                <a:spcPts val="4600"/>
              </a:lnSpc>
            </a:pPr>
            <a:endParaRPr lang="en-CA" sz="39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0" y="1993900"/>
            <a:ext cx="4483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August 23, 1939</a:t>
            </a:r>
          </a:p>
          <a:p>
            <a:pPr>
              <a:lnSpc>
                <a:spcPts val="3680"/>
              </a:lnSpc>
            </a:pPr>
            <a:endParaRPr lang="en-CA" sz="316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60900" y="3098800"/>
            <a:ext cx="44831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Treaty between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Germany and the</a:t>
            </a:r>
          </a:p>
          <a:p>
            <a:pPr>
              <a:lnSpc>
                <a:spcPts val="34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03800" y="39624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USSR</a:t>
            </a:r>
          </a:p>
          <a:p>
            <a:pPr>
              <a:lnSpc>
                <a:spcPts val="34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60900" y="5016500"/>
            <a:ext cx="4483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Secret deal to</a:t>
            </a:r>
          </a:p>
          <a:p>
            <a:pPr>
              <a:lnSpc>
                <a:spcPts val="3680"/>
              </a:lnSpc>
            </a:pPr>
            <a:endParaRPr lang="en-CA" sz="316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03800" y="54737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divide Poland</a:t>
            </a:r>
          </a:p>
          <a:p>
            <a:pPr>
              <a:lnSpc>
                <a:spcPts val="34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03800" y="59309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between the two</a:t>
            </a:r>
          </a:p>
          <a:p>
            <a:pPr>
              <a:lnSpc>
                <a:spcPts val="33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311400" y="533400"/>
            <a:ext cx="6832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Essential Question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3800" y="2400300"/>
            <a:ext cx="5872633" cy="38985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800"/>
              </a:lnSpc>
              <a:buFont typeface="Wingdings"/>
              <a:buChar char="n"/>
              <a:tabLst>
                <a:tab pos="1727200" algn="l"/>
              </a:tabLst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How did World War II</a:t>
            </a:r>
            <a:r>
              <a:rPr lang="en-CA" sz="320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	begin?</a:t>
            </a:r>
          </a:p>
          <a:p>
            <a:pPr marL="457200" indent="-457200">
              <a:lnSpc>
                <a:spcPts val="3800"/>
              </a:lnSpc>
              <a:buFont typeface="Wingdings"/>
              <a:buChar char="n"/>
              <a:tabLst>
                <a:tab pos="1727200" algn="l"/>
              </a:tabLst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What created the atmosphere</a:t>
            </a:r>
          </a:p>
          <a:p>
            <a:pPr>
              <a:lnSpc>
                <a:spcPts val="3800"/>
              </a:lnSpc>
              <a:tabLst>
                <a:tab pos="1727200" algn="l"/>
              </a:tabLst>
            </a:pPr>
            <a:r>
              <a:rPr lang="en-CA" sz="3206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in Europe for Fascist</a:t>
            </a:r>
          </a:p>
          <a:p>
            <a:pPr>
              <a:lnSpc>
                <a:spcPts val="3800"/>
              </a:lnSpc>
              <a:tabLst>
                <a:tab pos="1727200" algn="l"/>
              </a:tabLst>
            </a:pPr>
            <a:r>
              <a:rPr lang="en-CA" sz="3206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and Nationalist</a:t>
            </a:r>
          </a:p>
          <a:p>
            <a:pPr>
              <a:lnSpc>
                <a:spcPts val="3800"/>
              </a:lnSpc>
              <a:tabLst>
                <a:tab pos="1727200" algn="l"/>
              </a:tabLst>
            </a:pPr>
            <a:r>
              <a:rPr lang="en-CA" sz="3206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Dictatorships to take </a:t>
            </a:r>
          </a:p>
          <a:p>
            <a:pPr>
              <a:lnSpc>
                <a:spcPts val="3800"/>
              </a:lnSpc>
              <a:tabLst>
                <a:tab pos="1727200" algn="l"/>
              </a:tabLst>
            </a:pPr>
            <a:r>
              <a:rPr lang="en-CA" sz="3206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over so many nations?</a:t>
            </a:r>
          </a:p>
          <a:p>
            <a:pPr>
              <a:lnSpc>
                <a:spcPts val="380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333500" y="533400"/>
            <a:ext cx="7810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Beginning of World War II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939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Sept. 1, 1939</a:t>
            </a:r>
          </a:p>
          <a:p>
            <a:pPr>
              <a:lnSpc>
                <a:spcPts val="3680"/>
              </a:lnSpc>
            </a:pPr>
            <a:endParaRPr lang="en-CA" sz="316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3098800"/>
            <a:ext cx="85979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Germany invaded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Poland from the</a:t>
            </a:r>
          </a:p>
          <a:p>
            <a:pPr>
              <a:lnSpc>
                <a:spcPts val="34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9624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west</a:t>
            </a:r>
          </a:p>
          <a:p>
            <a:pPr>
              <a:lnSpc>
                <a:spcPts val="34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5041900"/>
            <a:ext cx="8597900" cy="149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Soon after, the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USSR invaded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Poland from the</a:t>
            </a:r>
          </a:p>
          <a:p>
            <a:pPr>
              <a:lnSpc>
                <a:spcPts val="34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64135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east</a:t>
            </a:r>
          </a:p>
          <a:p>
            <a:pPr>
              <a:lnSpc>
                <a:spcPts val="28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333500" y="533400"/>
            <a:ext cx="7810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Beginning of World War II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46700" y="2044700"/>
            <a:ext cx="3689796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 Two days later, 	Sept. 3, 1939</a:t>
            </a:r>
          </a:p>
          <a:p>
            <a:pPr>
              <a:lnSpc>
                <a:spcPts val="3680"/>
              </a:lnSpc>
            </a:pPr>
            <a:endParaRPr lang="en-CA" sz="3163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46700" y="3213100"/>
            <a:ext cx="3797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France and</a:t>
            </a:r>
          </a:p>
          <a:p>
            <a:pPr>
              <a:lnSpc>
                <a:spcPts val="368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89600" y="3695700"/>
            <a:ext cx="3454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Britain declared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89600" y="4191000"/>
            <a:ext cx="3454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war on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89600" y="4673600"/>
            <a:ext cx="3454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Germany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717800" y="533400"/>
            <a:ext cx="6426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Japan and War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637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Sept. 1931 -</a:t>
            </a:r>
          </a:p>
          <a:p>
            <a:pPr>
              <a:lnSpc>
                <a:spcPts val="3680"/>
              </a:lnSpc>
            </a:pPr>
            <a:endParaRPr lang="en-CA" sz="315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46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Japan invaded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Manchuria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1242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(northern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36068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China)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4762500"/>
            <a:ext cx="85979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Desired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resources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117600" y="533400"/>
            <a:ext cx="8026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War With China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94300" y="1651000"/>
            <a:ext cx="3842196" cy="43858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800"/>
              </a:lnSpc>
              <a:buFont typeface="Wingdings" pitchFamily="2" charset="2"/>
              <a:buChar char="q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Chinese leader</a:t>
            </a:r>
            <a:r>
              <a:rPr lang="en-CA" sz="320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Chiang Kai-shek</a:t>
            </a:r>
          </a:p>
          <a:p>
            <a:pPr marL="914400" lvl="1" indent="-457200">
              <a:lnSpc>
                <a:spcPts val="3800"/>
              </a:lnSpc>
              <a:buFont typeface="Wingdings" pitchFamily="2" charset="2"/>
              <a:buChar char="q"/>
            </a:pPr>
            <a:r>
              <a:rPr lang="en-CA" sz="2800" dirty="0" smtClean="0">
                <a:solidFill>
                  <a:srgbClr val="FFFFFF"/>
                </a:solidFill>
                <a:latin typeface="Tahoma"/>
                <a:cs typeface="Tahoma"/>
              </a:rPr>
              <a:t>Remember him?</a:t>
            </a:r>
          </a:p>
          <a:p>
            <a:pPr lvl="1">
              <a:lnSpc>
                <a:spcPts val="3800"/>
              </a:lnSpc>
            </a:pPr>
            <a:endParaRPr lang="en-CA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ts val="3800"/>
              </a:lnSpc>
              <a:buFont typeface="Wingdings" pitchFamily="2" charset="2"/>
              <a:buChar char="q"/>
            </a:pPr>
            <a:r>
              <a:rPr lang="en-CA" sz="3100" dirty="0" smtClean="0">
                <a:solidFill>
                  <a:srgbClr val="FFFFFF"/>
                </a:solidFill>
                <a:latin typeface="Tahoma"/>
                <a:cs typeface="Tahoma"/>
              </a:rPr>
              <a:t>July 1937 – Japan clashes with Chinese forces south of Beijing.</a:t>
            </a:r>
          </a:p>
          <a:p>
            <a:pPr marL="457200" indent="-457200">
              <a:lnSpc>
                <a:spcPts val="3800"/>
              </a:lnSpc>
              <a:buFont typeface="Wingdings" pitchFamily="2" charset="2"/>
              <a:buChar char="q"/>
            </a:pPr>
            <a:endParaRPr lang="en-CA" sz="3206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473200" y="533400"/>
            <a:ext cx="7670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Japan Massacres Nanjing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1" y="2120900"/>
            <a:ext cx="7770316" cy="18979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 1937 - Japan took control of Nanjing 	(Nanking), the former capital of the 	Republic of China</a:t>
            </a:r>
          </a:p>
          <a:p>
            <a:pPr>
              <a:lnSpc>
                <a:spcPts val="3680"/>
              </a:lnSpc>
            </a:pPr>
            <a:endParaRPr lang="en-CA" sz="3152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42672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Executed</a:t>
            </a:r>
          </a:p>
          <a:p>
            <a:pPr>
              <a:lnSpc>
                <a:spcPts val="3680"/>
              </a:lnSpc>
            </a:pPr>
            <a:endParaRPr lang="en-CA" sz="313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7498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250,000 to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9000" y="52324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300,000 people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58800"/>
            <a:ext cx="83058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3998" smtClean="0">
                <a:solidFill>
                  <a:srgbClr val="FFFFCC"/>
                </a:solidFill>
                <a:latin typeface="Tahoma"/>
                <a:cs typeface="Tahoma"/>
              </a:rPr>
              <a:t>Japanese Expansion (1933-1942)</a:t>
            </a:r>
          </a:p>
          <a:p>
            <a:pPr>
              <a:lnSpc>
                <a:spcPts val="4600"/>
              </a:lnSpc>
            </a:pPr>
            <a:endParaRPr lang="en-CA" sz="3998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546600" y="533400"/>
            <a:ext cx="4597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U.S. Sanctions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13301" y="2171700"/>
            <a:ext cx="4079180" cy="49372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450"/>
              </a:lnSpc>
              <a:buFont typeface="Wingdings" pitchFamily="2" charset="2"/>
              <a:buChar char="q"/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U.S. threatened to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apply Sanctions to Japan (restrictions </a:t>
            </a:r>
            <a:r>
              <a:rPr lang="en-CA" sz="3206" dirty="0">
                <a:solidFill>
                  <a:srgbClr val="FFFFFF"/>
                </a:solidFill>
                <a:latin typeface="Tahoma"/>
                <a:cs typeface="Tahoma"/>
              </a:rPr>
              <a:t>intended 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enforce international laws).</a:t>
            </a:r>
          </a:p>
          <a:p>
            <a:pPr marL="914400" lvl="1" indent="-457200">
              <a:lnSpc>
                <a:spcPts val="3450"/>
              </a:lnSpc>
              <a:buFont typeface="Wingdings" pitchFamily="2" charset="2"/>
              <a:buChar char="§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Does that sound familiar?</a:t>
            </a:r>
          </a:p>
          <a:p>
            <a:pPr>
              <a:lnSpc>
                <a:spcPts val="3450"/>
              </a:lnSpc>
            </a:pPr>
            <a:endParaRPr lang="en-CA" sz="3204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450"/>
              </a:lnSpc>
            </a:pPr>
            <a:endParaRPr lang="en-CA" sz="3204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450"/>
              </a:lnSpc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>
              <a:lnSpc>
                <a:spcPts val="345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794000" y="533400"/>
            <a:ext cx="6350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U.S. Sanctions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25600"/>
            <a:ext cx="4025900" cy="224420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50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Japan imported oil and scrap iron from the United States.</a:t>
            </a:r>
          </a:p>
          <a:p>
            <a:pPr marL="457200" indent="-457200">
              <a:lnSpc>
                <a:spcPts val="3500"/>
              </a:lnSpc>
              <a:buFont typeface="Wingdings"/>
              <a:buChar char="n"/>
            </a:pPr>
            <a:r>
              <a:rPr lang="en-CA" sz="320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000000"/>
                </a:solidFill>
                <a:latin typeface="Times New Roman"/>
              </a:rPr>
            </a:b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1" y="3581400"/>
            <a:ext cx="4025900" cy="35907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450"/>
              </a:lnSpc>
              <a:buFont typeface="Wingdings"/>
              <a:buChar char="n"/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Decided to launch a surprise attack on the U.S. and on European colonies in southeast Asia</a:t>
            </a:r>
          </a:p>
          <a:p>
            <a:pPr>
              <a:lnSpc>
                <a:spcPts val="3450"/>
              </a:lnSpc>
            </a:pP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5100" y="5372100"/>
            <a:ext cx="26289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3995" smtClean="0">
                <a:solidFill>
                  <a:srgbClr val="FFFFCC"/>
                </a:solidFill>
                <a:latin typeface="Tahoma"/>
                <a:cs typeface="Tahoma"/>
              </a:rPr>
              <a:t>Paths to</a:t>
            </a:r>
            <a:r>
              <a:rPr lang="en-CA" sz="39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smtClean="0">
                <a:solidFill>
                  <a:srgbClr val="000000"/>
                </a:solidFill>
                <a:latin typeface="Times New Roman"/>
              </a:rPr>
            </a:br>
            <a:r>
              <a:rPr lang="en-CA" sz="3995" smtClean="0">
                <a:solidFill>
                  <a:srgbClr val="FFFFCC"/>
                </a:solidFill>
                <a:latin typeface="Tahoma"/>
                <a:cs typeface="Tahoma"/>
              </a:rPr>
              <a:t>War</a:t>
            </a:r>
          </a:p>
          <a:p>
            <a:pPr>
              <a:lnSpc>
                <a:spcPts val="480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8524180" cy="885283"/>
          </a:xfrm>
        </p:spPr>
        <p:txBody>
          <a:bodyPr/>
          <a:lstStyle/>
          <a:p>
            <a:r>
              <a:rPr lang="en-US" dirty="0" smtClean="0"/>
              <a:t>Beliefs of Adolf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50405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Germans were part of a superior, Aryan race</a:t>
            </a:r>
          </a:p>
          <a:p>
            <a:pPr lvl="1"/>
            <a:r>
              <a:rPr lang="en-US" dirty="0" smtClean="0"/>
              <a:t>Where have you heard the term “Aryan” before?</a:t>
            </a:r>
          </a:p>
          <a:p>
            <a:pPr lvl="1"/>
            <a:r>
              <a:rPr lang="en-US" dirty="0" smtClean="0"/>
              <a:t>The Indo-Aryan migration into India, approximately 1500 B.C.E., by a Indo-European speaking people.</a:t>
            </a:r>
          </a:p>
          <a:p>
            <a:pPr lvl="1"/>
            <a:r>
              <a:rPr lang="en-US" dirty="0" smtClean="0"/>
              <a:t>Possibly supplanted the Harappan civilization already in the Indus Valley.  </a:t>
            </a:r>
          </a:p>
          <a:p>
            <a:r>
              <a:rPr lang="en-US" dirty="0" smtClean="0"/>
              <a:t>Germany was capable of building a great civilization; a “Thousand Year Reich”.</a:t>
            </a:r>
          </a:p>
          <a:p>
            <a:r>
              <a:rPr lang="en-US" dirty="0" smtClean="0"/>
              <a:t>Germany more land to support  a larger population. </a:t>
            </a:r>
          </a:p>
          <a:p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Germany was capable of building a great</a:t>
            </a:r>
            <a:r>
              <a:rPr lang="en-CA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dirty="0">
                <a:solidFill>
                  <a:srgbClr val="000000"/>
                </a:solidFill>
                <a:latin typeface="Times New Roman"/>
              </a:rPr>
            </a:b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civilization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90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95536" y="254000"/>
            <a:ext cx="9331590" cy="11798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3998" dirty="0" smtClean="0">
                <a:solidFill>
                  <a:srgbClr val="FFFFCC"/>
                </a:solidFill>
                <a:latin typeface="Tahoma"/>
                <a:cs typeface="Tahoma"/>
              </a:rPr>
              <a:t>Violations of the Treaty of Versailles</a:t>
            </a:r>
          </a:p>
          <a:p>
            <a:pPr>
              <a:lnSpc>
                <a:spcPts val="4600"/>
              </a:lnSpc>
            </a:pPr>
            <a:endParaRPr lang="en-CA" sz="3998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39952" y="1124744"/>
            <a:ext cx="4680520" cy="65017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850"/>
              </a:lnSpc>
              <a:buFont typeface="Wingdings"/>
              <a:buChar char="n"/>
            </a:pPr>
            <a:r>
              <a:rPr lang="en-CA" sz="3204" dirty="0">
                <a:solidFill>
                  <a:srgbClr val="FFFFFF"/>
                </a:solidFill>
                <a:latin typeface="Tahoma"/>
                <a:cs typeface="Tahoma"/>
              </a:rPr>
              <a:t>1933 – ceased paying reparations.</a:t>
            </a:r>
          </a:p>
          <a:p>
            <a:pPr marL="457200" indent="-457200">
              <a:lnSpc>
                <a:spcPts val="3850"/>
              </a:lnSpc>
              <a:buFont typeface="Wingdings"/>
              <a:buChar char="n"/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March 1935 - military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draft to strengthen German armed forces.</a:t>
            </a:r>
          </a:p>
          <a:p>
            <a:pPr marL="457200" indent="-457200">
              <a:lnSpc>
                <a:spcPts val="385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Secret rearmament</a:t>
            </a:r>
          </a:p>
          <a:p>
            <a:pPr marL="457200" indent="-457200">
              <a:lnSpc>
                <a:spcPts val="385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Rebuilt the German air force</a:t>
            </a:r>
          </a:p>
          <a:p>
            <a:pPr marL="457200" indent="-457200">
              <a:lnSpc>
                <a:spcPts val="385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1936- Remilitarized the Rhineland</a:t>
            </a:r>
          </a:p>
          <a:p>
            <a:pPr marL="457200" indent="-457200">
              <a:lnSpc>
                <a:spcPts val="385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1938 - Annexed Austria </a:t>
            </a:r>
          </a:p>
          <a:p>
            <a:pPr marL="457200" indent="-457200">
              <a:lnSpc>
                <a:spcPts val="3850"/>
              </a:lnSpc>
              <a:buFont typeface="Wingdings"/>
              <a:buChar char="n"/>
            </a:pPr>
            <a:endParaRPr lang="en-CA" sz="3204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85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143000" y="533400"/>
            <a:ext cx="8001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Europe’s Response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129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Refused to use</a:t>
            </a:r>
          </a:p>
          <a:p>
            <a:pPr>
              <a:lnSpc>
                <a:spcPts val="3680"/>
              </a:lnSpc>
            </a:pPr>
            <a:endParaRPr lang="en-CA" sz="316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0701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force to uphold the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514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treaty</a:t>
            </a:r>
          </a:p>
          <a:p>
            <a:pPr>
              <a:lnSpc>
                <a:spcPts val="33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5560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Policy of</a:t>
            </a:r>
          </a:p>
          <a:p>
            <a:pPr>
              <a:lnSpc>
                <a:spcPts val="3680"/>
              </a:lnSpc>
            </a:pPr>
            <a:endParaRPr lang="en-CA" sz="314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038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4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appeasement =</a:t>
            </a:r>
          </a:p>
          <a:p>
            <a:pPr>
              <a:lnSpc>
                <a:spcPts val="334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9000" y="44577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give in to demands</a:t>
            </a:r>
          </a:p>
          <a:p>
            <a:pPr>
              <a:lnSpc>
                <a:spcPts val="344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9000" y="4914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5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in order to keep</a:t>
            </a:r>
          </a:p>
          <a:p>
            <a:pPr>
              <a:lnSpc>
                <a:spcPts val="3355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89000" y="53467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peace</a:t>
            </a:r>
          </a:p>
          <a:p>
            <a:pPr>
              <a:lnSpc>
                <a:spcPts val="344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4203700" y="317500"/>
            <a:ext cx="4940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CC"/>
                </a:solidFill>
                <a:latin typeface="Tahoma"/>
                <a:cs typeface="Tahoma"/>
              </a:rPr>
              <a:t>New Alliances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1" y="1340768"/>
            <a:ext cx="4303587" cy="35907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1936 – Mussolini and Hitler sent troops into Spain to support Franco, leader of the Spanish Nationalists in the Spanish Civil War.</a:t>
            </a:r>
            <a:r>
              <a:rPr lang="en-CA" sz="320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000000"/>
                </a:solidFill>
                <a:latin typeface="Times New Roman"/>
              </a:rPr>
            </a:br>
            <a:endParaRPr lang="en-CA" sz="3206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50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60901" y="4013200"/>
            <a:ext cx="4087564" cy="35907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Rome-Berlin Axis – agreement on common political and economic interests between Germany and Italy.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endParaRPr lang="en-CA" sz="3204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5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876300" y="533400"/>
            <a:ext cx="8267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The Austrian Anschluss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18100" y="1993900"/>
            <a:ext cx="4025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March 1938 -</a:t>
            </a:r>
          </a:p>
          <a:p>
            <a:pPr>
              <a:lnSpc>
                <a:spcPts val="3680"/>
              </a:lnSpc>
            </a:pPr>
            <a:endParaRPr lang="en-CA" sz="316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0" y="2463800"/>
            <a:ext cx="36830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Hitler sent troops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into Austria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18100" y="3975100"/>
            <a:ext cx="3774380" cy="30521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Announced the unification (</a:t>
            </a:r>
            <a:r>
              <a:rPr lang="en-CA" sz="3204" dirty="0" err="1" smtClean="0">
                <a:solidFill>
                  <a:srgbClr val="FFFFFF"/>
                </a:solidFill>
                <a:latin typeface="Tahoma"/>
                <a:cs typeface="Tahoma"/>
              </a:rPr>
              <a:t>anschluss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) of Germany and Austria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endParaRPr lang="en-CA" sz="3204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4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282700" y="533400"/>
            <a:ext cx="7861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Sudetenland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94300" y="1612900"/>
            <a:ext cx="39497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Part of</a:t>
            </a:r>
          </a:p>
          <a:p>
            <a:pPr>
              <a:lnSpc>
                <a:spcPts val="3680"/>
              </a:lnSpc>
            </a:pPr>
            <a:endParaRPr lang="en-CA" sz="313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37200" y="2070100"/>
            <a:ext cx="3606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Czechoslovakia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37200" y="2514600"/>
            <a:ext cx="3606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with German-</a:t>
            </a:r>
          </a:p>
          <a:p>
            <a:pPr>
              <a:lnSpc>
                <a:spcPts val="33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37200" y="2946400"/>
            <a:ext cx="3606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speaking people</a:t>
            </a:r>
          </a:p>
          <a:p>
            <a:pPr>
              <a:lnSpc>
                <a:spcPts val="344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94300" y="4000500"/>
            <a:ext cx="39497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Sept. 1938 -</a:t>
            </a:r>
          </a:p>
          <a:p>
            <a:pPr>
              <a:lnSpc>
                <a:spcPts val="3680"/>
              </a:lnSpc>
            </a:pPr>
            <a:endParaRPr lang="en-CA" sz="315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37200" y="4457700"/>
            <a:ext cx="3606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Hitler demanded</a:t>
            </a:r>
          </a:p>
          <a:p>
            <a:pPr>
              <a:lnSpc>
                <a:spcPts val="34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37200" y="4914900"/>
            <a:ext cx="3606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this area</a:t>
            </a:r>
          </a:p>
          <a:p>
            <a:pPr>
              <a:lnSpc>
                <a:spcPts val="33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37200" y="5334000"/>
            <a:ext cx="36068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become a part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of Germany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e3b99d5a-f267-4ebd-bae8-b1abd86f65ec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528</Words>
  <Application>Microsoft Office PowerPoint</Application>
  <PresentationFormat>On-screen Show (4:3)</PresentationFormat>
  <Paragraphs>137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World War II Review The Beginning</vt:lpstr>
      <vt:lpstr>PowerPoint Presentation</vt:lpstr>
      <vt:lpstr>PowerPoint Presentation</vt:lpstr>
      <vt:lpstr>Beliefs of Adolf Hitler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cit-sysop</cp:lastModifiedBy>
  <cp:revision>15</cp:revision>
  <dcterms:created xsi:type="dcterms:W3CDTF">2012-05-13T17:14:07Z</dcterms:created>
  <dcterms:modified xsi:type="dcterms:W3CDTF">2014-05-02T13:35:10Z</dcterms:modified>
</cp:coreProperties>
</file>