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3" r:id="rId3"/>
    <p:sldId id="257" r:id="rId4"/>
    <p:sldId id="285" r:id="rId5"/>
    <p:sldId id="286" r:id="rId6"/>
    <p:sldId id="287" r:id="rId7"/>
    <p:sldId id="303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10" r:id="rId16"/>
    <p:sldId id="296" r:id="rId17"/>
    <p:sldId id="297" r:id="rId18"/>
    <p:sldId id="309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308" r:id="rId28"/>
    <p:sldId id="268" r:id="rId29"/>
    <p:sldId id="269" r:id="rId30"/>
    <p:sldId id="270" r:id="rId31"/>
    <p:sldId id="271" r:id="rId32"/>
    <p:sldId id="272" r:id="rId33"/>
    <p:sldId id="273" r:id="rId34"/>
    <p:sldId id="298" r:id="rId35"/>
    <p:sldId id="274" r:id="rId36"/>
    <p:sldId id="275" r:id="rId37"/>
    <p:sldId id="307" r:id="rId38"/>
    <p:sldId id="306" r:id="rId39"/>
    <p:sldId id="305" r:id="rId40"/>
    <p:sldId id="280" r:id="rId41"/>
    <p:sldId id="281" r:id="rId42"/>
    <p:sldId id="282" r:id="rId43"/>
    <p:sldId id="284" r:id="rId44"/>
    <p:sldId id="300" r:id="rId45"/>
    <p:sldId id="301" r:id="rId46"/>
    <p:sldId id="302" r:id="rId47"/>
  </p:sldIdLst>
  <p:sldSz cx="9144000" cy="6858000" type="screen4x3"/>
  <p:notesSz cx="7010400" cy="9236075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8" y="379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11/8/2017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4401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Bellringer</a:t>
            </a:r>
            <a:r>
              <a:rPr lang="en-US" dirty="0"/>
              <a:t>:  World War II Europe.  How many nations can you identify?  </a:t>
            </a:r>
          </a:p>
        </p:txBody>
      </p:sp>
      <p:pic>
        <p:nvPicPr>
          <p:cNvPr id="1026" name="Picture 2" descr="http://stutzfamily.com/mrstutz/Maps/USHistory/ww2e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3266"/>
            <a:ext cx="8020076" cy="45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hswstatic.com/gif/buildup-to-world-war-2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350"/>
            <a:ext cx="8004890" cy="61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95400" y="520700"/>
            <a:ext cx="3829575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Battle of Britain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51400" y="16002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Began in August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51400" y="20574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1940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51400" y="31115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 air force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35687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(Luftwaffe) bombed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1400" y="40132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Great Britain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1400" y="50673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Also attacked major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851400" y="55245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cities, such as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51400" y="5969000"/>
            <a:ext cx="4292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London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828750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</a:rPr>
              <a:t>Fought in the air over England.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33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374900" y="520700"/>
            <a:ext cx="4394729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British Advantage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320119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Invention of radar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8194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Allowed British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2893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Royal Air Force to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shoot down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279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 planes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15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041400" y="520700"/>
            <a:ext cx="8102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Germany Invades the USSR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0" y="24130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June 1941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0" y="3581400"/>
            <a:ext cx="3683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Captured 2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0" y="4051300"/>
            <a:ext cx="3683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million Russian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soldiers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44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984500" y="520700"/>
            <a:ext cx="6159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Pearl Harbor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002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Japanese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0574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on Dec. 7, 1941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1115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Also attacked the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5687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Philippines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6228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By spring 1942,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7600" y="5080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controlled southeast</a:t>
            </a:r>
          </a:p>
          <a:p>
            <a:pPr>
              <a:lnSpc>
                <a:spcPts val="346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27600" y="55245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Asia and the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27600" y="5969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western Pacific</a:t>
            </a:r>
          </a:p>
          <a:p>
            <a:pPr>
              <a:lnSpc>
                <a:spcPts val="33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3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500" y="520700"/>
            <a:ext cx="6159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Pearl Harbor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42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BBB1-2DBC-430F-8DC9-5299447FD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450" y="188640"/>
            <a:ext cx="6261100" cy="1318391"/>
          </a:xfrm>
        </p:spPr>
        <p:txBody>
          <a:bodyPr/>
          <a:lstStyle/>
          <a:p>
            <a:r>
              <a:rPr lang="en-US" dirty="0"/>
              <a:t>Pearl Harbor</a:t>
            </a:r>
          </a:p>
        </p:txBody>
      </p:sp>
      <p:pic>
        <p:nvPicPr>
          <p:cNvPr id="7170" name="Picture 2" descr="Image result for pearl harbor">
            <a:extLst>
              <a:ext uri="{FF2B5EF4-FFF2-40B4-BE49-F238E27FC236}">
                <a16:creationId xmlns:a16="http://schemas.microsoft.com/office/drawing/2014/main" id="{AF4475FB-EA15-4611-A6A6-D75B2DD1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2510"/>
            <a:ext cx="71437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082800" y="520700"/>
            <a:ext cx="5001241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C00000"/>
                </a:solidFill>
                <a:latin typeface="Arial"/>
                <a:cs typeface="Arial"/>
              </a:rPr>
              <a:t>U.S. Enters the War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689906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After Pearl Harbor, the US Congress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233076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0000"/>
                </a:solidFill>
                <a:latin typeface="Arial"/>
                <a:cs typeface="Arial"/>
              </a:rPr>
              <a:t>declares war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169437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on Japan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FFFF"/>
                </a:solidFill>
                <a:latin typeface="Arial"/>
                <a:cs typeface="Arial"/>
              </a:rPr>
              <a:t>Germany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2330766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declares war</a:t>
            </a:r>
            <a:br>
              <a:rPr lang="en-CA" sz="3204" dirty="0">
                <a:solidFill>
                  <a:srgbClr val="000000"/>
                </a:solidFill>
                <a:latin typeface="Times New Roman"/>
              </a:rPr>
            </a:b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on the U.S.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92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340100" y="520700"/>
            <a:ext cx="244708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C00000"/>
                </a:solidFill>
                <a:latin typeface="Arial"/>
                <a:cs typeface="Arial"/>
              </a:rPr>
              <a:t>The Allies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13400" y="1651000"/>
            <a:ext cx="3106620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C00000"/>
                </a:solidFill>
                <a:latin typeface="Arial"/>
                <a:cs typeface="Arial"/>
              </a:rPr>
              <a:t>Great Britain, the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C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13400" y="2133600"/>
            <a:ext cx="216886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C00000"/>
                </a:solidFill>
                <a:latin typeface="Arial"/>
                <a:cs typeface="Arial"/>
              </a:rPr>
              <a:t>U.S., Soviet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C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13400" y="2628900"/>
            <a:ext cx="1075615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C00000"/>
                </a:solidFill>
                <a:latin typeface="Arial"/>
                <a:cs typeface="Arial"/>
              </a:rPr>
              <a:t>Union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13400" y="3797300"/>
            <a:ext cx="3530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Agreed to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3400" y="4267200"/>
            <a:ext cx="3530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overlook political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1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6613-0FF7-4702-9884-62730EEDD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214" y="332656"/>
            <a:ext cx="6261100" cy="1174375"/>
          </a:xfrm>
        </p:spPr>
        <p:txBody>
          <a:bodyPr/>
          <a:lstStyle/>
          <a:p>
            <a:r>
              <a:rPr lang="en-US" dirty="0"/>
              <a:t>World War II 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1A05A-D93C-4E1D-B855-AA6407C1B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6069766"/>
            <a:ext cx="5156200" cy="1803671"/>
          </a:xfrm>
        </p:spPr>
        <p:txBody>
          <a:bodyPr>
            <a:normAutofit/>
          </a:bodyPr>
          <a:lstStyle/>
          <a:p>
            <a:r>
              <a:rPr lang="en-US" sz="2200" dirty="0"/>
              <a:t>MacArthur Returns to the Philippines</a:t>
            </a:r>
          </a:p>
        </p:txBody>
      </p:sp>
      <p:pic>
        <p:nvPicPr>
          <p:cNvPr id="6146" name="Picture 2" descr="Image result for douglas mcarthur return">
            <a:extLst>
              <a:ext uri="{FF2B5EF4-FFF2-40B4-BE49-F238E27FC236}">
                <a16:creationId xmlns:a16="http://schemas.microsoft.com/office/drawing/2014/main" id="{2B8FCFC4-BC44-406F-872F-80904B39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1254"/>
            <a:ext cx="57606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143500" y="520700"/>
            <a:ext cx="4000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Afrika Korps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Germany’s troops in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North Africa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2893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Led by general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Erwin Rommel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33651"/>
          </a:xfrm>
        </p:spPr>
        <p:txBody>
          <a:bodyPr>
            <a:normAutofit/>
          </a:bodyPr>
          <a:lstStyle/>
          <a:p>
            <a:r>
              <a:rPr lang="en-US" sz="5600" b="1" i="1" dirty="0"/>
              <a:t>World War II Review</a:t>
            </a:r>
            <a:br>
              <a:rPr lang="en-US" sz="5600" b="1" i="1" dirty="0"/>
            </a:br>
            <a:r>
              <a:rPr lang="en-US" sz="5000" b="1" i="1" dirty="0"/>
              <a:t>The End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5156200" cy="2447149"/>
          </a:xfrm>
        </p:spPr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Wyka’s</a:t>
            </a:r>
            <a:r>
              <a:rPr lang="en-US" dirty="0"/>
              <a:t> World History</a:t>
            </a:r>
          </a:p>
          <a:p>
            <a:r>
              <a:rPr lang="en-US" dirty="0"/>
              <a:t>Citrus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85" y="34290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1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130300" y="520700"/>
            <a:ext cx="6330003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FFFF"/>
                </a:solidFill>
                <a:latin typeface="Arial"/>
                <a:cs typeface="Arial"/>
              </a:rPr>
              <a:t>Turning Points in the War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285494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U.S. and British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358912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0000"/>
                </a:solidFill>
                <a:latin typeface="Arial"/>
                <a:cs typeface="Arial"/>
              </a:rPr>
              <a:t>troops invade North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104996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Africa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German and Italian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troops surrendered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in May 1943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197100" y="520700"/>
            <a:ext cx="477214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Battle of Stalingrad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Hitler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Stalingrad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2893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Soviets launched a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counterattack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965700"/>
            <a:ext cx="340477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0000"/>
                </a:solidFill>
                <a:latin typeface="Arial"/>
                <a:cs typeface="Arial"/>
              </a:rPr>
              <a:t>Germans forced to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5448300"/>
            <a:ext cx="340477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surrender in winter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514600" y="520700"/>
            <a:ext cx="6629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Battle of Midway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U.S. launched 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surprise attack on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the Japanese fleet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June 1942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213100" y="520700"/>
            <a:ext cx="2729914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Philippines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3266920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U.S. troops led by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352019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0000"/>
                </a:solidFill>
                <a:latin typeface="Arial"/>
                <a:cs typeface="Arial"/>
              </a:rPr>
              <a:t>Douglas MacArthur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616200"/>
            <a:ext cx="3246081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took control in the</a:t>
            </a:r>
            <a:br>
              <a:rPr lang="en-CA" sz="3204" dirty="0">
                <a:solidFill>
                  <a:srgbClr val="FF0000"/>
                </a:solidFill>
                <a:latin typeface="Times New Roman"/>
              </a:rPr>
            </a:b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fall of 1942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2672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Began moving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toward Japan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876800" y="520700"/>
            <a:ext cx="4267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War in Italy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3208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American and</a:t>
            </a:r>
            <a:br>
              <a:rPr lang="en-CA" sz="2796">
                <a:solidFill>
                  <a:srgbClr val="000000"/>
                </a:solidFill>
                <a:latin typeface="Times New Roman"/>
              </a:rPr>
            </a:b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British troops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0828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60"/>
              </a:lnSpc>
            </a:pPr>
            <a:r>
              <a:rPr lang="en-CA" sz="2798">
                <a:solidFill>
                  <a:srgbClr val="FFFFFF"/>
                </a:solidFill>
                <a:latin typeface="Arial"/>
                <a:cs typeface="Arial"/>
              </a:rPr>
              <a:t>took Sicily, began</a:t>
            </a:r>
          </a:p>
          <a:p>
            <a:pPr>
              <a:lnSpc>
                <a:spcPts val="306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4765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moving up the</a:t>
            </a:r>
            <a:br>
              <a:rPr lang="en-CA" sz="2796">
                <a:solidFill>
                  <a:srgbClr val="000000"/>
                </a:solidFill>
                <a:latin typeface="Times New Roman"/>
              </a:rPr>
            </a:b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Italian peninsula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719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Mussolini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178300"/>
            <a:ext cx="8255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removed from</a:t>
            </a:r>
            <a:br>
              <a:rPr lang="en-CA" sz="2796">
                <a:solidFill>
                  <a:srgbClr val="000000"/>
                </a:solidFill>
                <a:latin typeface="Times New Roman"/>
              </a:rPr>
            </a:b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office</a:t>
            </a:r>
          </a:p>
          <a:p>
            <a:pPr>
              <a:lnSpc>
                <a:spcPts val="300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499100"/>
            <a:ext cx="2766783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796" dirty="0">
                <a:solidFill>
                  <a:srgbClr val="FF0000"/>
                </a:solidFill>
                <a:latin typeface="Arial"/>
                <a:cs typeface="Arial"/>
              </a:rPr>
              <a:t>Rome fell in June</a:t>
            </a:r>
            <a:br>
              <a:rPr lang="en-CA" sz="2796" dirty="0">
                <a:solidFill>
                  <a:srgbClr val="000000"/>
                </a:solidFill>
                <a:latin typeface="Times New Roman"/>
              </a:rPr>
            </a:br>
            <a:r>
              <a:rPr lang="en-CA" sz="2796" dirty="0">
                <a:solidFill>
                  <a:srgbClr val="FF0000"/>
                </a:solidFill>
                <a:latin typeface="Arial"/>
                <a:cs typeface="Arial"/>
              </a:rPr>
              <a:t>1944</a:t>
            </a:r>
          </a:p>
          <a:p>
            <a:pPr>
              <a:lnSpc>
                <a:spcPts val="310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485900" y="520700"/>
            <a:ext cx="7658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D-Day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51400" y="16510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dirty="0">
                <a:solidFill>
                  <a:srgbClr val="FFFFFF"/>
                </a:solidFill>
                <a:latin typeface="Arial"/>
                <a:cs typeface="Arial"/>
              </a:rPr>
              <a:t>June 6, 1944</a:t>
            </a:r>
          </a:p>
          <a:p>
            <a:pPr>
              <a:lnSpc>
                <a:spcPts val="322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51400" y="26670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Allied forces led by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51400" y="30988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Dwight D. Eisenhower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35306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>
                <a:solidFill>
                  <a:srgbClr val="FFFFFF"/>
                </a:solidFill>
                <a:latin typeface="Arial"/>
                <a:cs typeface="Arial"/>
              </a:rPr>
              <a:t>landed at Normandy,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51400" y="3949700"/>
            <a:ext cx="4292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France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51400" y="4965700"/>
            <a:ext cx="42926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Within 3 months, the</a:t>
            </a:r>
            <a:br>
              <a:rPr lang="en-CA" sz="2796">
                <a:solidFill>
                  <a:srgbClr val="000000"/>
                </a:solidFill>
                <a:latin typeface="Times New Roman"/>
              </a:rPr>
            </a:b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Allies landed 2 million</a:t>
            </a:r>
            <a:br>
              <a:rPr lang="en-CA" sz="2796">
                <a:solidFill>
                  <a:srgbClr val="000000"/>
                </a:solidFill>
                <a:latin typeface="Times New Roman"/>
              </a:rPr>
            </a:br>
            <a:r>
              <a:rPr lang="en-CA" sz="2796">
                <a:solidFill>
                  <a:srgbClr val="FFFFFF"/>
                </a:solidFill>
                <a:latin typeface="Arial"/>
                <a:cs typeface="Arial"/>
              </a:rPr>
              <a:t>men</a:t>
            </a:r>
          </a:p>
          <a:p>
            <a:pPr>
              <a:lnSpc>
                <a:spcPts val="335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520700"/>
            <a:ext cx="5372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D-Day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A1C1-0FD5-4C43-9426-FB05C1CA3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88640"/>
            <a:ext cx="6261100" cy="958351"/>
          </a:xfrm>
        </p:spPr>
        <p:txBody>
          <a:bodyPr>
            <a:normAutofit/>
          </a:bodyPr>
          <a:lstStyle/>
          <a:p>
            <a:r>
              <a:rPr lang="en-US" sz="5400" dirty="0"/>
              <a:t>D-Day</a:t>
            </a:r>
          </a:p>
        </p:txBody>
      </p:sp>
      <p:pic>
        <p:nvPicPr>
          <p:cNvPr id="5122" name="Picture 2" descr="Image result for d-day">
            <a:extLst>
              <a:ext uri="{FF2B5EF4-FFF2-40B4-BE49-F238E27FC236}">
                <a16:creationId xmlns:a16="http://schemas.microsoft.com/office/drawing/2014/main" id="{43364316-F6CE-403F-8ABE-C27E210A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5975"/>
            <a:ext cx="7596336" cy="54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09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520700"/>
            <a:ext cx="8115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D-Day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520700"/>
            <a:ext cx="3429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D-Day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235200" y="520700"/>
            <a:ext cx="470802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chemeClr val="tx2"/>
                </a:solidFill>
                <a:latin typeface="Arial"/>
                <a:cs typeface="Arial"/>
              </a:rPr>
              <a:t>Essential Question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43957" y="3356992"/>
            <a:ext cx="489050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chemeClr val="tx2"/>
                </a:solidFill>
                <a:latin typeface="Arial"/>
                <a:cs typeface="Arial"/>
              </a:rPr>
              <a:t>How did World War II end?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905500" y="520700"/>
            <a:ext cx="3238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Paris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The Allies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liberated Paris in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August 1944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March 1945 -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67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Allies crossed into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Germany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892300" y="520700"/>
            <a:ext cx="7251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End of War in Europe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03800" y="21336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Soviet troops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03800" y="2590800"/>
            <a:ext cx="4140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moved westward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and entered Berlin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03800" y="3505200"/>
            <a:ext cx="4140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in April 1945</a:t>
            </a:r>
          </a:p>
          <a:p>
            <a:pPr>
              <a:lnSpc>
                <a:spcPts val="322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460500" y="520700"/>
            <a:ext cx="7683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Hitler’s End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Moved into 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bunker in Berlin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in January 1945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1" y="3797300"/>
            <a:ext cx="2602879" cy="18979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FFFF"/>
                </a:solidFill>
                <a:latin typeface="Arial"/>
                <a:cs typeface="Arial"/>
              </a:rPr>
              <a:t>Committed suicide on April 30, 1945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955800" y="520700"/>
            <a:ext cx="5270674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Germany Surrenders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226504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May 7, 1945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8194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3302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commanders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771900"/>
            <a:ext cx="42164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surrender to end the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war in Europe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ewanswer.com/wp-content/uploads/2011/05/VE-day-newspaper-480x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7" y="260648"/>
            <a:ext cx="4572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mberfiles.freewebs.com/19/42/67404219/photos/Old-Dundee/VE%20Day%20Celebrations%20City%20Squ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4" y="3501008"/>
            <a:ext cx="4694845" cy="3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moviepostershop.com/vj-ve-day-times-square-kiss-movie-poster-1945-10204249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57" y="980728"/>
            <a:ext cx="4288001" cy="51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757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136900" y="520700"/>
            <a:ext cx="600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War in Asia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U.S. forces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advanced slowly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28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across the Pacific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7973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President Harry 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799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Truman hoped to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47625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avoid an invasion of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Japan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68600" y="520700"/>
            <a:ext cx="363881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rgbClr val="FF0000"/>
                </a:solidFill>
                <a:latin typeface="Arial"/>
                <a:cs typeface="Arial"/>
              </a:rPr>
              <a:t>Atomic Bombs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27600" y="16510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August 6,1945 -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27600" y="2133600"/>
            <a:ext cx="208390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0000"/>
                </a:solidFill>
                <a:latin typeface="Arial"/>
                <a:cs typeface="Arial"/>
              </a:rPr>
              <a:t>dropped on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600" y="2628900"/>
            <a:ext cx="185146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Hiroshima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797300"/>
            <a:ext cx="421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August 9, 1945 -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27600" y="4279900"/>
            <a:ext cx="208390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dropped on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FF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7600" y="4775200"/>
            <a:ext cx="171521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Nagasaki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34BF-2DA3-4D6C-A7C1-0BFBD4A27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096344" cy="1030359"/>
          </a:xfrm>
        </p:spPr>
        <p:txBody>
          <a:bodyPr>
            <a:normAutofit/>
          </a:bodyPr>
          <a:lstStyle/>
          <a:p>
            <a:r>
              <a:rPr lang="en-US" sz="5800" dirty="0"/>
              <a:t>Nagasaki</a:t>
            </a:r>
          </a:p>
        </p:txBody>
      </p:sp>
      <p:pic>
        <p:nvPicPr>
          <p:cNvPr id="4098" name="Picture 2" descr="Image result for nagasaki bombing">
            <a:extLst>
              <a:ext uri="{FF2B5EF4-FFF2-40B4-BE49-F238E27FC236}">
                <a16:creationId xmlns:a16="http://schemas.microsoft.com/office/drawing/2014/main" id="{0A972ECE-FC7C-491C-B3CE-02FE0313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924"/>
            <a:ext cx="5395745" cy="3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gasaki ">
            <a:extLst>
              <a:ext uri="{FF2B5EF4-FFF2-40B4-BE49-F238E27FC236}">
                <a16:creationId xmlns:a16="http://schemas.microsoft.com/office/drawing/2014/main" id="{69113B08-420B-47E8-984B-0143F1127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76823" cy="33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63F8-F5C9-4F10-99CE-0142E8659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096" y="3898"/>
            <a:ext cx="3707904" cy="1080120"/>
          </a:xfrm>
        </p:spPr>
        <p:txBody>
          <a:bodyPr>
            <a:normAutofit/>
          </a:bodyPr>
          <a:lstStyle/>
          <a:p>
            <a:r>
              <a:rPr lang="en-US" sz="5800" dirty="0"/>
              <a:t>Hiroshima</a:t>
            </a:r>
          </a:p>
        </p:txBody>
      </p:sp>
      <p:pic>
        <p:nvPicPr>
          <p:cNvPr id="3074" name="Picture 2" descr="Image result for hiroshima before and after">
            <a:extLst>
              <a:ext uri="{FF2B5EF4-FFF2-40B4-BE49-F238E27FC236}">
                <a16:creationId xmlns:a16="http://schemas.microsoft.com/office/drawing/2014/main" id="{ABDEE8FB-0FDF-49FB-AAC9-196020B6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748"/>
            <a:ext cx="54864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iroshima bombing">
            <a:extLst>
              <a:ext uri="{FF2B5EF4-FFF2-40B4-BE49-F238E27FC236}">
                <a16:creationId xmlns:a16="http://schemas.microsoft.com/office/drawing/2014/main" id="{954F84A4-517B-4D12-A4E7-937FF954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80469"/>
            <a:ext cx="3707904" cy="26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63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pan Surrender missouri">
            <a:extLst>
              <a:ext uri="{FF2B5EF4-FFF2-40B4-BE49-F238E27FC236}">
                <a16:creationId xmlns:a16="http://schemas.microsoft.com/office/drawing/2014/main" id="{B95384F7-61AB-4098-AC88-F5D5DB73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981178" cy="38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ECBB64-6549-42EE-A6C7-2ED409BFB20F}"/>
              </a:ext>
            </a:extLst>
          </p:cNvPr>
          <p:cNvSpPr/>
          <p:nvPr/>
        </p:nvSpPr>
        <p:spPr>
          <a:xfrm>
            <a:off x="1574245" y="503129"/>
            <a:ext cx="569168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JAPAN Surrenders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A81D7-CAA4-42DE-B95E-E176DC9E52DC}"/>
              </a:ext>
            </a:extLst>
          </p:cNvPr>
          <p:cNvSpPr txBox="1"/>
          <p:nvPr/>
        </p:nvSpPr>
        <p:spPr>
          <a:xfrm>
            <a:off x="107504" y="2636912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August 14, 1945 – Japan Surrenders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On the deck of the battleship Missouri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World War II is over</a:t>
            </a:r>
          </a:p>
        </p:txBody>
      </p:sp>
    </p:spTree>
    <p:extLst>
      <p:ext uri="{BB962C8B-B14F-4D97-AF65-F5344CB8AC3E}">
        <p14:creationId xmlns:p14="http://schemas.microsoft.com/office/powerpoint/2010/main" val="66159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124200" y="520700"/>
            <a:ext cx="290566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dirty="0">
                <a:solidFill>
                  <a:schemeClr val="tx2"/>
                </a:solidFill>
                <a:latin typeface="Arial"/>
                <a:cs typeface="Arial"/>
              </a:rPr>
              <a:t>Hitler’s War</a:t>
            </a:r>
          </a:p>
          <a:p>
            <a:pPr>
              <a:lnSpc>
                <a:spcPts val="5060"/>
              </a:lnSpc>
            </a:pPr>
            <a:endParaRPr lang="en-CA" sz="44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3404778" cy="14234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Used blitzkrieg or </a:t>
            </a:r>
          </a:p>
          <a:p>
            <a:pPr>
              <a:lnSpc>
                <a:spcPts val="3680"/>
              </a:lnSpc>
            </a:pPr>
            <a:r>
              <a:rPr lang="en-CA" sz="3204">
                <a:solidFill>
                  <a:srgbClr val="FF0000"/>
                </a:solidFill>
                <a:latin typeface="Arial"/>
                <a:cs typeface="Arial"/>
              </a:rPr>
              <a:t>“lightning</a:t>
            </a:r>
            <a:r>
              <a:rPr lang="en-CA" sz="3204" dirty="0">
                <a:solidFill>
                  <a:srgbClr val="FF0000"/>
                </a:solidFill>
                <a:latin typeface="Arial"/>
                <a:cs typeface="Arial"/>
              </a:rPr>
              <a:t>” warfare.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302000"/>
            <a:ext cx="3773469" cy="18979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>
                <a:solidFill>
                  <a:schemeClr val="tx2"/>
                </a:solidFill>
                <a:latin typeface="Arial"/>
                <a:cs typeface="Arial"/>
              </a:rPr>
              <a:t>Airplanes supported </a:t>
            </a:r>
          </a:p>
          <a:p>
            <a:pPr>
              <a:lnSpc>
                <a:spcPts val="3680"/>
              </a:lnSpc>
            </a:pPr>
            <a:r>
              <a:rPr lang="en-CA" sz="3204" dirty="0">
                <a:solidFill>
                  <a:schemeClr val="tx2"/>
                </a:solidFill>
                <a:latin typeface="Arial"/>
                <a:cs typeface="Arial"/>
              </a:rPr>
              <a:t>divisions of tanks </a:t>
            </a:r>
          </a:p>
          <a:p>
            <a:pPr>
              <a:lnSpc>
                <a:spcPts val="3680"/>
              </a:lnSpc>
            </a:pPr>
            <a:r>
              <a:rPr lang="en-CA" sz="3204" dirty="0">
                <a:solidFill>
                  <a:schemeClr val="tx2"/>
                </a:solidFill>
                <a:latin typeface="Arial"/>
                <a:cs typeface="Arial"/>
              </a:rPr>
              <a:t>(called panzers)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2829"/>
            <a:ext cx="4104456" cy="437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093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aps Surrender Newspaper">
            <a:extLst>
              <a:ext uri="{FF2B5EF4-FFF2-40B4-BE49-F238E27FC236}">
                <a16:creationId xmlns:a16="http://schemas.microsoft.com/office/drawing/2014/main" id="{C6D767C3-8144-4878-BE9E-4D4233CD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41500"/>
            <a:ext cx="3968749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reckerwwiiteam5.wikispaces.com/file/view/Japan_Gives_up/170029539/Japan_Gives_up">
            <a:extLst>
              <a:ext uri="{FF2B5EF4-FFF2-40B4-BE49-F238E27FC236}">
                <a16:creationId xmlns:a16="http://schemas.microsoft.com/office/drawing/2014/main" id="{59C4515A-06DA-400D-884F-B2E2ED6A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48" y="1868167"/>
            <a:ext cx="3968751" cy="31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WORLD WAR II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Lets finish what we started.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Remember to do your own work.  Discussion of the quiz will be considered cheating and result in a zero.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Using your notes, answer the following questions.  </a:t>
            </a:r>
          </a:p>
        </p:txBody>
      </p:sp>
      <p:pic>
        <p:nvPicPr>
          <p:cNvPr id="2050" name="Picture 2" descr="http://t1.gstatic.com/images?q=tbn:ANd9GcQWNtQzNoXGeVQcC0PrhoG_iwLeIIK86qqWbWXwA12aNt-o8zI67tZkmX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cepilots.com/ww2/lex-si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7000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9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What is the name of the German “master race” as envisioned by Hitler (it’s not the Nazis)?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Germany violated the Treaty of Versailles in many ways leading up to WWII.  Among them, in 1938, Germany annexed what neighboring country?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Giving in to Hitler’s demands in order to keep the peace was called the Policy of ___________________.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Who was the main proponent of this policy?  Hint:  He was the Prime Minister of Great Britain before the war.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Rome-Berlin Axis was a military alliance between what two countries?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invasion of what country in 1939 prompted Great Britain and France to declare war on Germany?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What was the initial US response to Japanese aggression in China?  </a:t>
            </a:r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Another name for Hitler’s mechanized, lightning warfare is… 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Did the Germans win the Battle of Stalingrad? 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  The United States entered the war after ___________________.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  The name given to the invasion of France by allied forces on </a:t>
            </a:r>
          </a:p>
          <a:p>
            <a:r>
              <a:rPr lang="en-US" sz="2200" dirty="0"/>
              <a:t>	June 6, 1944.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General Douglas MacArthur took the ____________ from the Japanese in the fall of 1942, fulfilling his promise to return to the archipelago.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Name the two Japanese cities destroyed by American atomic bombs?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Was the Battle of Britain a naval battle, land battle, or air battle?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In the Battle of Britain, what new technology gave Great Britain an edge?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Place in order of surrender to allied forces – Italy, North Africa, Germany, Japan. 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In your opinion, what was the most important factor in deciding the outcome of World War II?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0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World </a:t>
            </a:r>
            <a:r>
              <a:rPr lang="en-US" sz="2800"/>
              <a:t>War II </a:t>
            </a:r>
            <a:r>
              <a:rPr lang="en-US" sz="2800" dirty="0"/>
              <a:t>- POWER POINT QUIZ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Make sure your name is on your Quiz,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Pass your quiz to a fellow student,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Pass the first quiz you receive to another student.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Keep the second quiz you receive for grading.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Write your name at the top of the quiz.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0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828092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/>
              <a:t>What is the name of the German “master race” as envisioned by Hitler (it’s not the Nazis)?  </a:t>
            </a:r>
            <a:r>
              <a:rPr lang="en-US" sz="2200" dirty="0">
                <a:solidFill>
                  <a:srgbClr val="FF0000"/>
                </a:solidFill>
              </a:rPr>
              <a:t>The Aryan Race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Germany violated the Treaty of Versailles in many ways leading up to WWII.  Among them, in 1938, Germany annexed what neighboring country?  </a:t>
            </a:r>
            <a:r>
              <a:rPr lang="en-US" sz="2200" u="sng" dirty="0">
                <a:solidFill>
                  <a:srgbClr val="FF0000"/>
                </a:solidFill>
              </a:rPr>
              <a:t>Austria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Giving in to Hitler’s demands in order to keep the peace was called the Policy of </a:t>
            </a:r>
            <a:r>
              <a:rPr lang="en-US" sz="2200" u="sng" dirty="0">
                <a:solidFill>
                  <a:srgbClr val="FF0000"/>
                </a:solidFill>
              </a:rPr>
              <a:t>Appeasement</a:t>
            </a:r>
            <a:r>
              <a:rPr lang="en-US" sz="2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Who was the main proponent of this policy?  Hint:  He was the Prime Minister of Great Britain before the war.  </a:t>
            </a:r>
            <a:r>
              <a:rPr lang="en-US" sz="2200" u="sng" dirty="0">
                <a:solidFill>
                  <a:srgbClr val="FF0000"/>
                </a:solidFill>
              </a:rPr>
              <a:t>Neville Chamberlain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Rome-Berlin Axis was a military alliance between what two countries?  </a:t>
            </a:r>
            <a:r>
              <a:rPr lang="en-US" sz="2200" u="sng" dirty="0">
                <a:solidFill>
                  <a:srgbClr val="FF0000"/>
                </a:solidFill>
              </a:rPr>
              <a:t>Germany and Italy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The invasion of what country in 1939 prompted Great Britain and France to declare war on Germany?  </a:t>
            </a:r>
            <a:r>
              <a:rPr lang="en-US" sz="2200" u="sng" dirty="0">
                <a:solidFill>
                  <a:srgbClr val="FF0000"/>
                </a:solidFill>
              </a:rPr>
              <a:t>Poland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What was the initial US response to Japanese aggression in China?  </a:t>
            </a:r>
            <a:r>
              <a:rPr lang="en-US" sz="2200" u="sng" dirty="0">
                <a:solidFill>
                  <a:srgbClr val="FF0000"/>
                </a:solidFill>
              </a:rPr>
              <a:t>Trade Sanctions on Japan</a:t>
            </a:r>
          </a:p>
          <a:p>
            <a:pPr marL="342900" indent="-342900">
              <a:buFont typeface="+mj-lt"/>
              <a:buAutoNum type="arabicPeriod"/>
            </a:pPr>
            <a:endParaRPr lang="en-US" sz="19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4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772" y="333137"/>
            <a:ext cx="84467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Another name for Hitler’s mechanized, lightning warfare is…  </a:t>
            </a:r>
            <a:r>
              <a:rPr lang="en-US" sz="2200" u="sng" dirty="0">
                <a:solidFill>
                  <a:srgbClr val="FF0000"/>
                </a:solidFill>
              </a:rPr>
              <a:t>Blitzkrieg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Did the Germans win the Battle of Stalingrad?  </a:t>
            </a:r>
            <a:r>
              <a:rPr lang="en-US" sz="2200" u="sng" dirty="0">
                <a:solidFill>
                  <a:srgbClr val="FF0000"/>
                </a:solidFill>
              </a:rPr>
              <a:t>No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  The United States entered the war after the </a:t>
            </a:r>
            <a:r>
              <a:rPr lang="en-US" sz="2200" u="sng" dirty="0">
                <a:solidFill>
                  <a:srgbClr val="FF0000"/>
                </a:solidFill>
              </a:rPr>
              <a:t>Japanese surprise attack on Pearl Harbor, Hawaii.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200" dirty="0"/>
              <a:t>  The name given to the invasion of France by allied forces on </a:t>
            </a:r>
          </a:p>
          <a:p>
            <a:r>
              <a:rPr lang="en-US" sz="2200" dirty="0"/>
              <a:t>	June 6, 1944.   </a:t>
            </a:r>
            <a:r>
              <a:rPr lang="en-US" sz="2200" u="sng" dirty="0">
                <a:solidFill>
                  <a:srgbClr val="FF0000"/>
                </a:solidFill>
              </a:rPr>
              <a:t>D-Day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General Douglas MacArthur took the </a:t>
            </a:r>
            <a:r>
              <a:rPr lang="en-US" sz="2200" u="sng" dirty="0">
                <a:solidFill>
                  <a:srgbClr val="FF0000"/>
                </a:solidFill>
              </a:rPr>
              <a:t>Philippines</a:t>
            </a:r>
            <a:r>
              <a:rPr lang="en-US" sz="2200" dirty="0"/>
              <a:t> from the Japanese in the fall of 1942, fulfilling his promise to return to the archipelago. 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Name the two Japanese cities destroyed by American atomic bombs?   </a:t>
            </a:r>
            <a:r>
              <a:rPr lang="en-US" sz="2200" u="sng" dirty="0">
                <a:solidFill>
                  <a:srgbClr val="FF0000"/>
                </a:solidFill>
              </a:rPr>
              <a:t>Hiroshima and Nagasaki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Was the Battle of Britain a naval battle, land battle, or air battle?  </a:t>
            </a:r>
            <a:r>
              <a:rPr lang="en-US" sz="2200" u="sng" dirty="0">
                <a:solidFill>
                  <a:srgbClr val="FF0000"/>
                </a:solidFill>
              </a:rPr>
              <a:t>Air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In the Battle of Britain, what new technology gave Great Britain an edge?  </a:t>
            </a:r>
            <a:r>
              <a:rPr lang="en-US" sz="2200" u="sng" dirty="0">
                <a:solidFill>
                  <a:srgbClr val="FF0000"/>
                </a:solidFill>
              </a:rPr>
              <a:t>Radar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Place in order of surrender to allied forces – Italy, North Africa, Germany, Japan.  </a:t>
            </a:r>
            <a:r>
              <a:rPr lang="en-US" sz="2200" u="sng" dirty="0">
                <a:solidFill>
                  <a:srgbClr val="FF0000"/>
                </a:solidFill>
              </a:rPr>
              <a:t>North Africa, Italy, Germany, and finally, Japan.</a:t>
            </a:r>
          </a:p>
          <a:p>
            <a:pPr marL="457200" indent="-457200">
              <a:buFont typeface="+mj-lt"/>
              <a:buAutoNum type="arabicPeriod" startAt="12"/>
            </a:pPr>
            <a:r>
              <a:rPr lang="en-US" sz="2200" dirty="0"/>
              <a:t>In your opinion, what was the most important factor in deciding the outcome of World War II?   </a:t>
            </a:r>
            <a:r>
              <a:rPr lang="en-US" sz="2200" u="sng" dirty="0">
                <a:solidFill>
                  <a:srgbClr val="FF0000"/>
                </a:solidFill>
              </a:rPr>
              <a:t>????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8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866900" y="520700"/>
            <a:ext cx="7277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Denmark and Norway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65800" y="16510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Attacked 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65800" y="21336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April 9, 1940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65800" y="2616200"/>
            <a:ext cx="3378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with another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blitzkrieg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65800" y="4279900"/>
            <a:ext cx="3378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 victory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5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60600" y="520700"/>
            <a:ext cx="6883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Invasion of France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Germany attacked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dirty="0">
                <a:solidFill>
                  <a:srgbClr val="FFFFFF"/>
                </a:solidFill>
                <a:latin typeface="Arial"/>
                <a:cs typeface="Arial"/>
              </a:rPr>
              <a:t>Belgium, the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16200"/>
            <a:ext cx="82550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Netherlands, and</a:t>
            </a:r>
            <a:br>
              <a:rPr lang="en-CA" sz="3204" dirty="0">
                <a:solidFill>
                  <a:srgbClr val="000000"/>
                </a:solidFill>
                <a:latin typeface="Times New Roman"/>
              </a:rPr>
            </a:b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Luxembourg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267200"/>
            <a:ext cx="5843240" cy="2923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Entered France</a:t>
            </a:r>
            <a:br>
              <a:rPr lang="en-CA" sz="3204" dirty="0">
                <a:solidFill>
                  <a:srgbClr val="000000"/>
                </a:solidFill>
                <a:latin typeface="Times New Roman"/>
              </a:rPr>
            </a:br>
            <a:r>
              <a:rPr lang="en-CA" sz="3204" dirty="0">
                <a:solidFill>
                  <a:srgbClr val="FFFFFF"/>
                </a:solidFill>
                <a:latin typeface="Arial"/>
                <a:cs typeface="Arial"/>
              </a:rPr>
              <a:t>through the Ardennes Forest, bypassing the French Maginot Line, a defensive works created after WWI.</a:t>
            </a:r>
          </a:p>
          <a:p>
            <a:pPr>
              <a:lnSpc>
                <a:spcPts val="380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84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lesaur.com/blog/wp-content/uploads/2010/06/Maginot-Line-Diagra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" y="4005064"/>
            <a:ext cx="5088905" cy="26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osehist.weebly.com/uploads/1/3/6/4/13642763/7095893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" y="404664"/>
            <a:ext cx="422627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gr5A_2XN2gg/Td-E0PxWSBI/AAAAAAAAhhY/ITfztKwvLS0/s640/Maginot_Lin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10" y="704196"/>
            <a:ext cx="4853490" cy="32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3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79500" y="5207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French Surrender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0" y="16510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June 22,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0" y="21336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1940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0" y="3289300"/>
            <a:ext cx="29210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3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France, set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up own</a:t>
            </a:r>
          </a:p>
          <a:p>
            <a:pPr>
              <a:lnSpc>
                <a:spcPts val="383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0" y="5257800"/>
            <a:ext cx="2921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95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76300" y="520700"/>
            <a:ext cx="8267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>
                <a:solidFill>
                  <a:srgbClr val="FFFFFF"/>
                </a:solidFill>
                <a:latin typeface="Arial"/>
                <a:cs typeface="Arial"/>
              </a:rPr>
              <a:t>The United States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16510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Followed a policy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1336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>
                <a:solidFill>
                  <a:srgbClr val="FFFFFF"/>
                </a:solidFill>
                <a:latin typeface="Arial"/>
                <a:cs typeface="Arial"/>
              </a:rPr>
              <a:t>of isolationism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289300"/>
            <a:ext cx="82550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Tried to stay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neutral, not be</a:t>
            </a:r>
            <a:br>
              <a:rPr lang="en-CA" sz="3204">
                <a:solidFill>
                  <a:srgbClr val="000000"/>
                </a:solidFill>
                <a:latin typeface="Times New Roman"/>
              </a:rPr>
            </a:b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involved in</a:t>
            </a:r>
          </a:p>
          <a:p>
            <a:pPr>
              <a:lnSpc>
                <a:spcPts val="38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775200"/>
            <a:ext cx="8255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>
                <a:solidFill>
                  <a:srgbClr val="FFFFFF"/>
                </a:solidFill>
                <a:latin typeface="Arial"/>
                <a:cs typeface="Arial"/>
              </a:rPr>
              <a:t>European wars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70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39a010bd-bcc3-4e52-a0ab-4bf6cce6cb14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934</Words>
  <Application>Microsoft Office PowerPoint</Application>
  <PresentationFormat>On-screen Show (4:3)</PresentationFormat>
  <Paragraphs>211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Bellringer:  World War II Europe.  How many nations can you identify?  </vt:lpstr>
      <vt:lpstr>World War II Review The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Pearl Harbor</vt:lpstr>
      <vt:lpstr>PowerPoint Presentation</vt:lpstr>
      <vt:lpstr>PowerPoint Presentation</vt:lpstr>
      <vt:lpstr>World War II 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D-Day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Nagasaki</vt:lpstr>
      <vt:lpstr>Hiroshima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Wyka, Michael</cp:lastModifiedBy>
  <cp:revision>31</cp:revision>
  <cp:lastPrinted>2014-12-09T13:30:08Z</cp:lastPrinted>
  <dcterms:created xsi:type="dcterms:W3CDTF">2012-05-13T17:36:28Z</dcterms:created>
  <dcterms:modified xsi:type="dcterms:W3CDTF">2017-11-08T20:08:50Z</dcterms:modified>
</cp:coreProperties>
</file>